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4" r:id="rId5"/>
    <p:sldId id="259" r:id="rId6"/>
    <p:sldId id="297" r:id="rId7"/>
    <p:sldId id="265" r:id="rId8"/>
    <p:sldId id="296" r:id="rId9"/>
    <p:sldId id="293" r:id="rId10"/>
    <p:sldId id="294" r:id="rId11"/>
    <p:sldId id="299" r:id="rId12"/>
    <p:sldId id="298" r:id="rId13"/>
    <p:sldId id="29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8E8E8E"/>
    <a:srgbClr val="E2C77A"/>
    <a:srgbClr val="DECA68"/>
    <a:srgbClr val="D4BA38"/>
    <a:srgbClr val="DBB71D"/>
    <a:srgbClr val="AB9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763688" y="4149080"/>
            <a:ext cx="5904656" cy="1080120"/>
          </a:xfrm>
          <a:prstGeom prst="round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</a:rPr>
              <a:t>斯塔夫罗波尔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-</a:t>
            </a:r>
            <a:r>
              <a:rPr lang="zh-CN" altLang="en-US" sz="3200" b="1" dirty="0" smtClean="0">
                <a:solidFill>
                  <a:schemeClr val="bg1"/>
                </a:solidFill>
              </a:rPr>
              <a:t>斯塔夫罗波尔边疆区文化，商业与产业中心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940152" y="5733256"/>
            <a:ext cx="3203848" cy="576064"/>
          </a:xfrm>
          <a:prstGeom prst="roundRect">
            <a:avLst/>
          </a:prstGeom>
          <a:solidFill>
            <a:srgbClr val="969696"/>
          </a:solidFill>
          <a:ln>
            <a:solidFill>
              <a:srgbClr val="8E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斯塔夫罗波尔首脑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547664" y="332656"/>
            <a:ext cx="2808312" cy="648072"/>
          </a:xfrm>
          <a:prstGeom prst="roundRect">
            <a:avLst/>
          </a:prstGeom>
          <a:solidFill>
            <a:srgbClr val="8E8E8E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斯塔夫罗波尔首脑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547664" y="404664"/>
            <a:ext cx="2736304" cy="576064"/>
          </a:xfrm>
          <a:prstGeom prst="roundRect">
            <a:avLst/>
          </a:prstGeom>
          <a:solidFill>
            <a:srgbClr val="8E8E8E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斯塔夫罗波尔首脑</a:t>
            </a:r>
            <a:endParaRPr lang="en-US" dirty="0"/>
          </a:p>
        </p:txBody>
      </p:sp>
      <p:sp useBgFill="1">
        <p:nvSpPr>
          <p:cNvPr id="6" name="Rounded Rectangle 5"/>
          <p:cNvSpPr/>
          <p:nvPr/>
        </p:nvSpPr>
        <p:spPr>
          <a:xfrm>
            <a:off x="0" y="1268760"/>
            <a:ext cx="4176464" cy="53732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8E8E8E"/>
                </a:solidFill>
              </a:rPr>
              <a:t>斯塔夫罗波尔</a:t>
            </a:r>
            <a:r>
              <a:rPr lang="en-US" altLang="zh-CN" sz="2400" b="1" dirty="0" smtClean="0">
                <a:solidFill>
                  <a:srgbClr val="8E8E8E"/>
                </a:solidFill>
              </a:rPr>
              <a:t>-</a:t>
            </a:r>
            <a:r>
              <a:rPr lang="zh-CN" altLang="en-US" sz="2400" b="1" dirty="0" smtClean="0">
                <a:solidFill>
                  <a:srgbClr val="8E8E8E"/>
                </a:solidFill>
              </a:rPr>
              <a:t>常州：</a:t>
            </a:r>
            <a:r>
              <a:rPr lang="en-US" altLang="zh-CN" sz="2400" b="1" dirty="0" smtClean="0">
                <a:solidFill>
                  <a:srgbClr val="8E8E8E"/>
                </a:solidFill>
              </a:rPr>
              <a:t>4</a:t>
            </a:r>
            <a:r>
              <a:rPr lang="zh-CN" altLang="en-US" sz="2400" b="1" dirty="0" smtClean="0">
                <a:solidFill>
                  <a:srgbClr val="8E8E8E"/>
                </a:solidFill>
              </a:rPr>
              <a:t>年的合作</a:t>
            </a:r>
            <a:endParaRPr lang="en-US" altLang="zh-CN" sz="2400" b="1" dirty="0" smtClean="0">
              <a:solidFill>
                <a:srgbClr val="8E8E8E"/>
              </a:solidFill>
            </a:endParaRPr>
          </a:p>
          <a:p>
            <a:endParaRPr lang="en-US" dirty="0" smtClean="0">
              <a:solidFill>
                <a:srgbClr val="8E8E8E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2012-2013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互相政府团队正式访问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2014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- </a:t>
            </a:r>
            <a:r>
              <a:rPr lang="zh-CN" altLang="en-US" b="1" dirty="0" smtClean="0">
                <a:solidFill>
                  <a:schemeClr val="tx1"/>
                </a:solidFill>
              </a:rPr>
              <a:t>斯塔夫罗波尔市政府（俄罗斯联邦）与常州市政府（中华人民共和国）签订了友好关系协议和文化交流协议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2014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中俄青年论坛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2014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斯塔夫罗波尔团队正式访问常州城市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2015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常州团队正式访问斯塔夫罗波尔城市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691680" y="332656"/>
            <a:ext cx="2304256" cy="504056"/>
          </a:xfrm>
          <a:prstGeom prst="roundRect">
            <a:avLst/>
          </a:prstGeom>
          <a:solidFill>
            <a:srgbClr val="8E8E8E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斯塔夫罗波尔首脑</a:t>
            </a:r>
            <a:endParaRPr lang="en-US" dirty="0"/>
          </a:p>
        </p:txBody>
      </p:sp>
      <p:sp useBgFill="1">
        <p:nvSpPr>
          <p:cNvPr id="6" name="Rounded Rectangle 5"/>
          <p:cNvSpPr/>
          <p:nvPr/>
        </p:nvSpPr>
        <p:spPr>
          <a:xfrm>
            <a:off x="0" y="1412776"/>
            <a:ext cx="4211960" cy="5040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 smtClean="0">
                <a:solidFill>
                  <a:srgbClr val="8E8E8E"/>
                </a:solidFill>
              </a:rPr>
              <a:t>斯塔夫罗波尔</a:t>
            </a:r>
            <a:r>
              <a:rPr lang="en-US" altLang="zh-CN" sz="1600" b="1" dirty="0" smtClean="0">
                <a:solidFill>
                  <a:srgbClr val="8E8E8E"/>
                </a:solidFill>
              </a:rPr>
              <a:t>-</a:t>
            </a:r>
            <a:r>
              <a:rPr lang="zh-CN" altLang="en-US" sz="1600" b="1" dirty="0" smtClean="0">
                <a:solidFill>
                  <a:srgbClr val="8E8E8E"/>
                </a:solidFill>
              </a:rPr>
              <a:t>常州：多方面的合作</a:t>
            </a:r>
            <a:endParaRPr lang="en-US" altLang="zh-CN" sz="1600" b="1" dirty="0" smtClean="0">
              <a:solidFill>
                <a:srgbClr val="8E8E8E"/>
              </a:solidFill>
            </a:endParaRPr>
          </a:p>
          <a:p>
            <a:endParaRPr lang="en-US" sz="1600" b="1" dirty="0" smtClean="0">
              <a:solidFill>
                <a:srgbClr val="8E8E8E"/>
              </a:solidFill>
            </a:endParaRPr>
          </a:p>
          <a:p>
            <a:r>
              <a:rPr lang="zh-CN" altLang="en-US" sz="1600" b="1" dirty="0" smtClean="0">
                <a:solidFill>
                  <a:srgbClr val="8E8E8E"/>
                </a:solidFill>
              </a:rPr>
              <a:t>教育和年轻政策</a:t>
            </a:r>
            <a:endParaRPr lang="en-US" altLang="zh-CN" sz="1600" b="1" dirty="0" smtClean="0">
              <a:solidFill>
                <a:srgbClr val="8E8E8E"/>
              </a:solidFill>
            </a:endParaRPr>
          </a:p>
          <a:p>
            <a:endParaRPr lang="en-US" altLang="zh-CN" sz="1600" b="1" dirty="0" smtClean="0">
              <a:solidFill>
                <a:srgbClr val="8E8E8E"/>
              </a:solidFill>
            </a:endParaRPr>
          </a:p>
          <a:p>
            <a:r>
              <a:rPr lang="zh-CN" altLang="en-US" sz="1600" b="1" dirty="0" smtClean="0">
                <a:solidFill>
                  <a:schemeClr val="tx1"/>
                </a:solidFill>
              </a:rPr>
              <a:t>共同教育计划。</a:t>
            </a:r>
            <a:endParaRPr lang="en-US" altLang="zh-CN" sz="1600" b="1" dirty="0" smtClean="0">
              <a:solidFill>
                <a:schemeClr val="tx1"/>
              </a:solidFill>
            </a:endParaRPr>
          </a:p>
          <a:p>
            <a:r>
              <a:rPr lang="zh-CN" altLang="en-US" sz="1600" b="1" dirty="0" smtClean="0">
                <a:solidFill>
                  <a:schemeClr val="tx1"/>
                </a:solidFill>
              </a:rPr>
              <a:t>中俄青年论坛</a:t>
            </a:r>
            <a:endParaRPr lang="en-US" altLang="zh-CN" sz="1600" b="1" dirty="0" smtClean="0">
              <a:solidFill>
                <a:schemeClr val="tx1"/>
              </a:solidFill>
            </a:endParaRPr>
          </a:p>
          <a:p>
            <a:r>
              <a:rPr lang="zh-CN" altLang="en-US" sz="1600" b="1" dirty="0" smtClean="0">
                <a:solidFill>
                  <a:schemeClr val="tx1"/>
                </a:solidFill>
              </a:rPr>
              <a:t>北高加索联邦大学与常州大学教育方面合作备忘录</a:t>
            </a:r>
            <a:endParaRPr lang="en-US" altLang="zh-CN" sz="1600" b="1" dirty="0" smtClean="0">
              <a:solidFill>
                <a:schemeClr val="tx1"/>
              </a:solidFill>
            </a:endParaRPr>
          </a:p>
          <a:p>
            <a:endParaRPr lang="en-US" sz="1600" b="1" dirty="0" smtClean="0">
              <a:solidFill>
                <a:schemeClr val="tx1"/>
              </a:solidFill>
            </a:endParaRPr>
          </a:p>
          <a:p>
            <a:r>
              <a:rPr lang="zh-CN" altLang="en-US" sz="1600" b="1" dirty="0" smtClean="0">
                <a:solidFill>
                  <a:srgbClr val="969696"/>
                </a:solidFill>
              </a:rPr>
              <a:t>工业：</a:t>
            </a:r>
            <a:endParaRPr lang="en-US" altLang="zh-CN" sz="1600" b="1" dirty="0" smtClean="0">
              <a:solidFill>
                <a:srgbClr val="969696"/>
              </a:solidFill>
            </a:endParaRPr>
          </a:p>
          <a:p>
            <a:endParaRPr lang="en-US" sz="1600" b="1" dirty="0" smtClean="0">
              <a:solidFill>
                <a:srgbClr val="969696"/>
              </a:solidFill>
            </a:endParaRPr>
          </a:p>
          <a:p>
            <a:r>
              <a:rPr lang="zh-CN" altLang="en-US" sz="1600" b="1" dirty="0" smtClean="0">
                <a:solidFill>
                  <a:schemeClr val="tx1"/>
                </a:solidFill>
              </a:rPr>
              <a:t>光伏行业</a:t>
            </a:r>
            <a:r>
              <a:rPr lang="en-US" altLang="zh-CN" sz="1600" b="1" dirty="0" smtClean="0">
                <a:solidFill>
                  <a:schemeClr val="tx1"/>
                </a:solidFill>
              </a:rPr>
              <a:t>-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摩诺克里斯公司</a:t>
            </a:r>
            <a:endParaRPr lang="en-US" altLang="zh-CN" sz="1600" b="1" dirty="0" smtClean="0">
              <a:solidFill>
                <a:schemeClr val="tx1"/>
              </a:solidFill>
            </a:endParaRPr>
          </a:p>
          <a:p>
            <a:endParaRPr lang="en-US" sz="1600" b="1" dirty="0" smtClean="0">
              <a:solidFill>
                <a:schemeClr val="tx1"/>
              </a:solidFill>
            </a:endParaRPr>
          </a:p>
          <a:p>
            <a:r>
              <a:rPr lang="zh-CN" altLang="en-US" sz="1600" b="1" dirty="0" smtClean="0">
                <a:solidFill>
                  <a:srgbClr val="8E8E8E"/>
                </a:solidFill>
              </a:rPr>
              <a:t>文化：</a:t>
            </a:r>
            <a:endParaRPr lang="en-US" altLang="zh-CN" sz="1600" b="1" dirty="0" smtClean="0">
              <a:solidFill>
                <a:srgbClr val="8E8E8E"/>
              </a:solidFill>
            </a:endParaRPr>
          </a:p>
          <a:p>
            <a:endParaRPr lang="en-US" sz="1600" b="1" dirty="0" smtClean="0">
              <a:solidFill>
                <a:srgbClr val="8E8E8E"/>
              </a:solidFill>
            </a:endParaRPr>
          </a:p>
          <a:p>
            <a:r>
              <a:rPr lang="zh-CN" altLang="en-US" sz="1600" b="1" dirty="0" smtClean="0">
                <a:solidFill>
                  <a:schemeClr val="tx1"/>
                </a:solidFill>
              </a:rPr>
              <a:t>斯塔夫罗波尔艺术团“</a:t>
            </a:r>
            <a:r>
              <a:rPr lang="en-US" altLang="zh-CN" sz="1600" b="1" dirty="0" err="1" smtClean="0">
                <a:solidFill>
                  <a:schemeClr val="tx1"/>
                </a:solidFill>
              </a:rPr>
              <a:t>Raduga</a:t>
            </a:r>
            <a:r>
              <a:rPr lang="en-US" altLang="zh-CN" sz="1600" b="1" dirty="0" smtClean="0">
                <a:solidFill>
                  <a:schemeClr val="tx1"/>
                </a:solidFill>
              </a:rPr>
              <a:t>”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与常州舞蹈学校共同演奏会</a:t>
            </a:r>
            <a:endParaRPr lang="en-US" altLang="zh-CN" sz="1600" b="1" dirty="0" smtClean="0">
              <a:solidFill>
                <a:schemeClr val="tx1"/>
              </a:solidFill>
            </a:endParaRPr>
          </a:p>
          <a:p>
            <a:endParaRPr lang="en-US" sz="1600" b="1" dirty="0" smtClean="0">
              <a:solidFill>
                <a:schemeClr val="tx1"/>
              </a:solidFill>
            </a:endParaRPr>
          </a:p>
          <a:p>
            <a:r>
              <a:rPr lang="zh-CN" altLang="en-US" sz="1600" b="1" dirty="0" smtClean="0">
                <a:solidFill>
                  <a:srgbClr val="969696"/>
                </a:solidFill>
              </a:rPr>
              <a:t>建筑：</a:t>
            </a:r>
            <a:endParaRPr lang="en-US" altLang="zh-CN" sz="1600" b="1" dirty="0" smtClean="0">
              <a:solidFill>
                <a:srgbClr val="969696"/>
              </a:solidFill>
            </a:endParaRPr>
          </a:p>
          <a:p>
            <a:endParaRPr lang="en-US" sz="1600" b="1" dirty="0" smtClean="0">
              <a:solidFill>
                <a:srgbClr val="969696"/>
              </a:solidFill>
            </a:endParaRPr>
          </a:p>
          <a:p>
            <a:r>
              <a:rPr lang="en-US" altLang="zh-CN" sz="1600" b="1" dirty="0" smtClean="0">
                <a:solidFill>
                  <a:schemeClr val="tx1"/>
                </a:solidFill>
              </a:rPr>
              <a:t>“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斯塔夫罗波尔建筑政策发展潜力”圆桌会议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267744" y="4221088"/>
            <a:ext cx="5472608" cy="1080120"/>
          </a:xfrm>
          <a:prstGeom prst="roundRect">
            <a:avLst/>
          </a:prstGeom>
          <a:solidFill>
            <a:srgbClr val="8E8E8E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 smtClean="0"/>
              <a:t>谢谢您的关注</a:t>
            </a:r>
            <a:r>
              <a:rPr lang="zh-CN" altLang="en-US" sz="4400" dirty="0" smtClean="0"/>
              <a:t>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7" name="Rounded Rectangle 6"/>
          <p:cNvSpPr/>
          <p:nvPr/>
        </p:nvSpPr>
        <p:spPr>
          <a:xfrm>
            <a:off x="0" y="2204864"/>
            <a:ext cx="4067944" cy="38884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>
                <a:solidFill>
                  <a:schemeClr val="tx1"/>
                </a:solidFill>
              </a:rPr>
              <a:t>位于高加索前部的斯塔夫罗波尔高地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北高加索联邦区最大城市之一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斯塔夫罗波尔边疆区行政，商业与文化中心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城市面积</a:t>
            </a:r>
            <a:r>
              <a:rPr lang="en-US" altLang="zh-CN" b="1" dirty="0" smtClean="0">
                <a:solidFill>
                  <a:schemeClr val="tx1"/>
                </a:solidFill>
              </a:rPr>
              <a:t>277</a:t>
            </a:r>
            <a:r>
              <a:rPr lang="zh-CN" altLang="en-US" b="1" dirty="0" smtClean="0">
                <a:solidFill>
                  <a:schemeClr val="tx1"/>
                </a:solidFill>
              </a:rPr>
              <a:t>平方公里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人口 </a:t>
            </a:r>
            <a:r>
              <a:rPr lang="en-US" altLang="zh-CN" b="1" dirty="0" smtClean="0">
                <a:solidFill>
                  <a:schemeClr val="tx1"/>
                </a:solidFill>
              </a:rPr>
              <a:t>427 500 </a:t>
            </a:r>
            <a:endParaRPr lang="en-US" b="1" dirty="0">
              <a:solidFill>
                <a:schemeClr val="tx1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0" y="1412776"/>
            <a:ext cx="3888432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斯塔夫罗波尔简介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404664"/>
            <a:ext cx="2808312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47664" y="332656"/>
            <a:ext cx="2952328" cy="648072"/>
          </a:xfrm>
          <a:prstGeom prst="roundRect">
            <a:avLst/>
          </a:prstGeom>
          <a:solidFill>
            <a:srgbClr val="969696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斯塔夫罗波尔城市首脑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1475656" y="332656"/>
            <a:ext cx="3024336" cy="720080"/>
          </a:xfrm>
          <a:prstGeom prst="roundRect">
            <a:avLst/>
          </a:prstGeom>
          <a:solidFill>
            <a:srgbClr val="969696"/>
          </a:solidFill>
          <a:ln>
            <a:solidFill>
              <a:srgbClr val="8E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斯塔夫罗波尔城市首脑</a:t>
            </a:r>
            <a:endParaRPr lang="en-US" dirty="0"/>
          </a:p>
        </p:txBody>
      </p:sp>
      <p:sp useBgFill="1">
        <p:nvSpPr>
          <p:cNvPr id="4" name="Rounded Rectangle 3"/>
          <p:cNvSpPr/>
          <p:nvPr/>
        </p:nvSpPr>
        <p:spPr>
          <a:xfrm>
            <a:off x="0" y="1412776"/>
            <a:ext cx="4104456" cy="41764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斯塔夫罗波尔历史</a:t>
            </a:r>
            <a:endParaRPr lang="en-US" altLang="zh-CN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1777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亚速夫道防线系统奠基堡垒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1847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高加索地区中心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1970-1980-</a:t>
            </a:r>
            <a:r>
              <a:rPr lang="zh-CN" altLang="en-US" b="1" dirty="0" smtClean="0">
                <a:solidFill>
                  <a:schemeClr val="tx1"/>
                </a:solidFill>
              </a:rPr>
              <a:t>城市工业发展最高峰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2013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俄罗斯设施最完美的城市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1547664" y="332656"/>
            <a:ext cx="2736304" cy="720080"/>
          </a:xfrm>
          <a:prstGeom prst="roundRect">
            <a:avLst/>
          </a:prstGeom>
          <a:solidFill>
            <a:srgbClr val="8E8E8E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斯塔夫罗波尔首脑</a:t>
            </a:r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0" y="1412776"/>
            <a:ext cx="4248472" cy="45365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969696"/>
                </a:solidFill>
              </a:rPr>
              <a:t>斯塔夫罗波尔</a:t>
            </a:r>
            <a:r>
              <a:rPr lang="en-US" altLang="zh-CN" sz="2400" b="1" dirty="0" smtClean="0">
                <a:solidFill>
                  <a:srgbClr val="969696"/>
                </a:solidFill>
              </a:rPr>
              <a:t>-</a:t>
            </a:r>
            <a:r>
              <a:rPr lang="zh-CN" altLang="en-US" sz="2400" b="1" dirty="0" smtClean="0">
                <a:solidFill>
                  <a:srgbClr val="969696"/>
                </a:solidFill>
              </a:rPr>
              <a:t>最年轻城市之一</a:t>
            </a:r>
            <a:endParaRPr lang="en-US" altLang="zh-CN" sz="2400" b="1" dirty="0" smtClean="0">
              <a:solidFill>
                <a:srgbClr val="969696"/>
              </a:solidFill>
            </a:endParaRPr>
          </a:p>
          <a:p>
            <a:endParaRPr lang="en-US" altLang="zh-CN" dirty="0" smtClean="0">
              <a:solidFill>
                <a:srgbClr val="969696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市民平均年龄：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男士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-34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岁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女士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-39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岁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经济活动人口：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251 700</a:t>
            </a:r>
          </a:p>
          <a:p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失业率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: 0.9%</a:t>
            </a:r>
          </a:p>
          <a:p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高等学校总数：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31</a:t>
            </a:r>
          </a:p>
          <a:p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平均薪资： 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3 200 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人民币</a:t>
            </a:r>
            <a:r>
              <a:rPr lang="zh-CN" altLang="en-US" dirty="0" smtClean="0">
                <a:solidFill>
                  <a:srgbClr val="969696"/>
                </a:solidFill>
              </a:rPr>
              <a:t> </a:t>
            </a:r>
            <a:endParaRPr lang="en-US" altLang="zh-CN" dirty="0" smtClean="0">
              <a:solidFill>
                <a:srgbClr val="969696"/>
              </a:solidFill>
            </a:endParaRPr>
          </a:p>
          <a:p>
            <a:pPr algn="ctr"/>
            <a:endParaRPr lang="en-US" dirty="0" smtClean="0">
              <a:solidFill>
                <a:srgbClr val="969696"/>
              </a:solidFill>
            </a:endParaRPr>
          </a:p>
          <a:p>
            <a:endParaRPr lang="en-US" dirty="0">
              <a:solidFill>
                <a:srgbClr val="9696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619672" y="404664"/>
            <a:ext cx="2592288" cy="648072"/>
          </a:xfrm>
          <a:prstGeom prst="roundRect">
            <a:avLst/>
          </a:prstGeom>
          <a:solidFill>
            <a:srgbClr val="8E8E8E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斯塔夫罗波尔头脑</a:t>
            </a:r>
            <a:endParaRPr lang="en-US" dirty="0"/>
          </a:p>
        </p:txBody>
      </p:sp>
      <p:sp useBgFill="1">
        <p:nvSpPr>
          <p:cNvPr id="4" name="Rounded Rectangle 3"/>
          <p:cNvSpPr/>
          <p:nvPr/>
        </p:nvSpPr>
        <p:spPr>
          <a:xfrm>
            <a:off x="0" y="1412776"/>
            <a:ext cx="4283968" cy="49685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8E8E8E"/>
                </a:solidFill>
              </a:rPr>
              <a:t>斯塔夫罗波尔</a:t>
            </a:r>
            <a:r>
              <a:rPr lang="en-US" altLang="zh-CN" sz="2400" b="1" dirty="0" smtClean="0">
                <a:solidFill>
                  <a:srgbClr val="8E8E8E"/>
                </a:solidFill>
              </a:rPr>
              <a:t>-</a:t>
            </a:r>
            <a:r>
              <a:rPr lang="zh-CN" altLang="en-US" sz="2400" b="1" dirty="0" smtClean="0">
                <a:solidFill>
                  <a:srgbClr val="8E8E8E"/>
                </a:solidFill>
              </a:rPr>
              <a:t>学生城市</a:t>
            </a:r>
            <a:endParaRPr lang="en-US" altLang="zh-CN" sz="2400" b="1" dirty="0" smtClean="0">
              <a:solidFill>
                <a:srgbClr val="8E8E8E"/>
              </a:solidFill>
            </a:endParaRPr>
          </a:p>
          <a:p>
            <a:endParaRPr lang="en-US" dirty="0" smtClean="0">
              <a:solidFill>
                <a:srgbClr val="8E8E8E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高等学校总是：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31</a:t>
            </a: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最大型：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北高加索联邦大学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斯塔夫罗波尔国家医学大学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斯塔夫罗波尔国家农业大学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主要专业：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工业与民用建筑，工程学，食品产业技术，应用数学，电脑程序，电工学，动力学，物流，机械化，土地规划，化学，设备使用</a:t>
            </a:r>
            <a:endParaRPr lang="en-US" altLang="zh-CN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619672" y="404664"/>
            <a:ext cx="2448272" cy="576064"/>
          </a:xfrm>
          <a:prstGeom prst="roundRect">
            <a:avLst/>
          </a:prstGeom>
          <a:solidFill>
            <a:srgbClr val="969696"/>
          </a:solidFill>
          <a:ln>
            <a:solidFill>
              <a:srgbClr val="8E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斯塔夫罗波尔首脑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619672" y="404664"/>
            <a:ext cx="2160240" cy="648072"/>
          </a:xfrm>
          <a:prstGeom prst="roundRect">
            <a:avLst/>
          </a:prstGeom>
          <a:solidFill>
            <a:srgbClr val="969696"/>
          </a:solidFill>
          <a:ln>
            <a:solidFill>
              <a:srgbClr val="8E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斯塔夫罗波尔首脑</a:t>
            </a:r>
            <a:endParaRPr lang="en-US" dirty="0"/>
          </a:p>
        </p:txBody>
      </p:sp>
      <p:sp useBgFill="1">
        <p:nvSpPr>
          <p:cNvPr id="6" name="Rounded Rectangle 5"/>
          <p:cNvSpPr/>
          <p:nvPr/>
        </p:nvSpPr>
        <p:spPr>
          <a:xfrm>
            <a:off x="0" y="1340768"/>
            <a:ext cx="4176464" cy="5040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969696"/>
                </a:solidFill>
              </a:rPr>
              <a:t>斯塔夫罗波尔</a:t>
            </a:r>
            <a:r>
              <a:rPr lang="en-US" altLang="zh-CN" sz="2400" b="1" dirty="0" smtClean="0">
                <a:solidFill>
                  <a:srgbClr val="969696"/>
                </a:solidFill>
              </a:rPr>
              <a:t>-</a:t>
            </a:r>
            <a:r>
              <a:rPr lang="zh-CN" altLang="en-US" sz="2400" b="1" dirty="0" smtClean="0">
                <a:solidFill>
                  <a:srgbClr val="969696"/>
                </a:solidFill>
              </a:rPr>
              <a:t>有发达工业的一座城市</a:t>
            </a:r>
            <a:endParaRPr lang="en-US" altLang="zh-CN" sz="2400" b="1" dirty="0" smtClean="0">
              <a:solidFill>
                <a:srgbClr val="969696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斯塔夫罗波尔产业分类：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食品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化工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药物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印刷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电工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建筑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轻工业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仪表制造业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木头和金属加工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endParaRPr lang="en-US" altLang="zh-CN" sz="2000" b="1" dirty="0" smtClean="0">
              <a:solidFill>
                <a:schemeClr val="tx1"/>
              </a:solidFill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</a:rPr>
              <a:t>斯塔夫罗波尔企业把产品出口往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20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个国家，包括英国，美国，瑞士，中国，法国，西班牙，德国</a:t>
            </a:r>
            <a:endParaRPr lang="en-US" altLang="zh-CN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619672" y="332656"/>
            <a:ext cx="2808312" cy="720080"/>
          </a:xfrm>
          <a:prstGeom prst="roundRect">
            <a:avLst/>
          </a:prstGeom>
          <a:solidFill>
            <a:srgbClr val="8E8E8E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斯塔夫罗波尔首脑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619672" y="404664"/>
            <a:ext cx="2736304" cy="576064"/>
          </a:xfrm>
          <a:prstGeom prst="roundRect">
            <a:avLst/>
          </a:prstGeom>
          <a:solidFill>
            <a:srgbClr val="8E8E8E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斯塔夫罗波尔首脑</a:t>
            </a:r>
            <a:endParaRPr lang="en-US" dirty="0"/>
          </a:p>
        </p:txBody>
      </p:sp>
      <p:sp useBgFill="1">
        <p:nvSpPr>
          <p:cNvPr id="6" name="Rounded Rectangle 5"/>
          <p:cNvSpPr/>
          <p:nvPr/>
        </p:nvSpPr>
        <p:spPr>
          <a:xfrm>
            <a:off x="0" y="1412776"/>
            <a:ext cx="4176464" cy="51571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969696"/>
                </a:solidFill>
              </a:rPr>
              <a:t>斯塔夫罗波尔</a:t>
            </a:r>
            <a:r>
              <a:rPr lang="en-US" altLang="zh-CN" sz="2000" b="1" dirty="0" smtClean="0">
                <a:solidFill>
                  <a:srgbClr val="969696"/>
                </a:solidFill>
              </a:rPr>
              <a:t>-</a:t>
            </a:r>
            <a:r>
              <a:rPr lang="zh-CN" altLang="en-US" sz="2000" b="1" dirty="0" smtClean="0">
                <a:solidFill>
                  <a:srgbClr val="969696"/>
                </a:solidFill>
              </a:rPr>
              <a:t>适合居住的城市</a:t>
            </a:r>
            <a:endParaRPr lang="en-US" altLang="zh-CN" sz="2000" b="1" dirty="0" smtClean="0">
              <a:solidFill>
                <a:srgbClr val="969696"/>
              </a:solidFill>
            </a:endParaRPr>
          </a:p>
          <a:p>
            <a:endParaRPr lang="en-US" altLang="zh-CN" b="1" dirty="0" smtClean="0">
              <a:solidFill>
                <a:srgbClr val="969696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俄罗斯全国“设施最完美的城市”竞赛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第一名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俄罗斯商业咨询公司“发展速度最快的城市”排名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第三名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“最适合企业经营的城市”奖项中了“金水星”奖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“俄罗斯</a:t>
            </a:r>
            <a:r>
              <a:rPr lang="en-US" altLang="zh-CN" b="1" dirty="0" smtClean="0">
                <a:solidFill>
                  <a:schemeClr val="tx1"/>
                </a:solidFill>
              </a:rPr>
              <a:t>100</a:t>
            </a:r>
            <a:r>
              <a:rPr lang="zh-CN" altLang="en-US" b="1" dirty="0" smtClean="0">
                <a:solidFill>
                  <a:schemeClr val="tx1"/>
                </a:solidFill>
              </a:rPr>
              <a:t>座最好的城市”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排第</a:t>
            </a:r>
            <a:r>
              <a:rPr lang="en-US" altLang="zh-CN" b="1" dirty="0" smtClean="0">
                <a:solidFill>
                  <a:schemeClr val="tx1"/>
                </a:solidFill>
              </a:rPr>
              <a:t>12</a:t>
            </a:r>
            <a:r>
              <a:rPr lang="zh-CN" altLang="en-US" b="1" dirty="0" smtClean="0">
                <a:solidFill>
                  <a:schemeClr val="tx1"/>
                </a:solidFill>
              </a:rPr>
              <a:t>位，国家采购排名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最高分数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环境条件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最高分数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联邦区城市福利水平排名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第二名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439</Words>
  <Application>Microsoft Office PowerPoint</Application>
  <PresentationFormat>On-screen Show (4:3)</PresentationFormat>
  <Paragraphs>116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Коченкова Ирина Викторовна</dc:creator>
  <cp:lastModifiedBy>acer</cp:lastModifiedBy>
  <cp:revision>105</cp:revision>
  <dcterms:created xsi:type="dcterms:W3CDTF">2015-09-10T15:28:25Z</dcterms:created>
  <dcterms:modified xsi:type="dcterms:W3CDTF">2015-09-23T01:04:06Z</dcterms:modified>
</cp:coreProperties>
</file>