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63" r:id="rId3"/>
    <p:sldId id="306" r:id="rId4"/>
    <p:sldId id="264" r:id="rId5"/>
    <p:sldId id="259" r:id="rId6"/>
    <p:sldId id="265" r:id="rId7"/>
    <p:sldId id="271" r:id="rId8"/>
    <p:sldId id="307" r:id="rId9"/>
    <p:sldId id="308" r:id="rId10"/>
    <p:sldId id="309" r:id="rId11"/>
    <p:sldId id="294" r:id="rId12"/>
    <p:sldId id="310" r:id="rId13"/>
    <p:sldId id="311" r:id="rId14"/>
    <p:sldId id="274" r:id="rId15"/>
    <p:sldId id="312" r:id="rId16"/>
    <p:sldId id="313" r:id="rId17"/>
    <p:sldId id="314" r:id="rId18"/>
    <p:sldId id="315" r:id="rId19"/>
    <p:sldId id="316" r:id="rId20"/>
    <p:sldId id="317" r:id="rId21"/>
    <p:sldId id="318" r:id="rId22"/>
    <p:sldId id="319" r:id="rId23"/>
    <p:sldId id="325" r:id="rId24"/>
    <p:sldId id="281" r:id="rId25"/>
    <p:sldId id="320" r:id="rId26"/>
    <p:sldId id="321" r:id="rId27"/>
    <p:sldId id="323" r:id="rId28"/>
    <p:sldId id="322" r:id="rId29"/>
    <p:sldId id="324" r:id="rId30"/>
    <p:sldId id="326" r:id="rId3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C77A"/>
    <a:srgbClr val="DECA68"/>
    <a:srgbClr val="F0E2BA"/>
    <a:srgbClr val="AB971D"/>
    <a:srgbClr val="D4BA38"/>
    <a:srgbClr val="DBB7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75" autoAdjust="0"/>
    <p:restoredTop sz="94660"/>
  </p:normalViewPr>
  <p:slideViewPr>
    <p:cSldViewPr>
      <p:cViewPr varScale="1">
        <p:scale>
          <a:sx n="69" d="100"/>
          <a:sy n="69" d="100"/>
        </p:scale>
        <p:origin x="-1458"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31F08F-E21D-40D8-A2E2-518819A4BD01}" type="datetimeFigureOut">
              <a:rPr lang="zh-CN" altLang="en-US" smtClean="0"/>
              <a:t>2015/9/22</a:t>
            </a:fld>
            <a:endParaRPr lang="zh-CN"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AC76B8-FE51-46D7-B866-C3E3D591838E}" type="slidenum">
              <a:rPr lang="zh-CN" altLang="en-US" smtClean="0"/>
              <a:t>‹#›</a:t>
            </a:fld>
            <a:endParaRPr lang="zh-CN" altLang="en-US"/>
          </a:p>
        </p:txBody>
      </p:sp>
    </p:spTree>
    <p:extLst>
      <p:ext uri="{BB962C8B-B14F-4D97-AF65-F5344CB8AC3E}">
        <p14:creationId xmlns:p14="http://schemas.microsoft.com/office/powerpoint/2010/main" val="3226555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ECAC76B8-FE51-46D7-B866-C3E3D591838E}" type="slidenum">
              <a:rPr lang="zh-CN" altLang="en-US" smtClean="0"/>
              <a:t>8</a:t>
            </a:fld>
            <a:endParaRPr lang="zh-CN" altLang="en-US"/>
          </a:p>
        </p:txBody>
      </p:sp>
    </p:spTree>
    <p:extLst>
      <p:ext uri="{BB962C8B-B14F-4D97-AF65-F5344CB8AC3E}">
        <p14:creationId xmlns:p14="http://schemas.microsoft.com/office/powerpoint/2010/main" val="2179713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22.09.2015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22.09.2015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22.09.2015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22.09.2015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22.09.2015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22.09.2015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22.09.2015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22.09.2015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22.09.2015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22.09.2015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22.09.2015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22.09.2015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8.jpe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IV.Kochenkova\Desktop\Презентация\1.jpg"/>
          <p:cNvPicPr>
            <a:picLocks noChangeAspect="1" noChangeArrowheads="1"/>
          </p:cNvPicPr>
          <p:nvPr/>
        </p:nvPicPr>
        <p:blipFill>
          <a:blip r:embed="rId2" cstate="print"/>
          <a:stretch>
            <a:fillRect/>
          </a:stretch>
        </p:blipFill>
        <p:spPr bwMode="auto">
          <a:xfrm>
            <a:off x="0" y="0"/>
            <a:ext cx="9144000" cy="6858000"/>
          </a:xfrm>
          <a:prstGeom prst="rect">
            <a:avLst/>
          </a:prstGeom>
          <a:noFill/>
        </p:spPr>
      </p:pic>
      <p:sp>
        <p:nvSpPr>
          <p:cNvPr id="3" name="Rectangle 2"/>
          <p:cNvSpPr/>
          <p:nvPr/>
        </p:nvSpPr>
        <p:spPr>
          <a:xfrm>
            <a:off x="2309040" y="4094762"/>
            <a:ext cx="4536504" cy="1152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dirty="0" smtClean="0"/>
              <a:t>斯塔夫罗波尔市</a:t>
            </a:r>
            <a:endParaRPr lang="en-US" altLang="zh-CN" sz="4000" dirty="0" smtClean="0"/>
          </a:p>
          <a:p>
            <a:pPr algn="ctr"/>
            <a:r>
              <a:rPr lang="zh-CN" altLang="en-US" sz="4000" dirty="0" smtClean="0"/>
              <a:t>投资潜力</a:t>
            </a:r>
            <a:endParaRPr lang="zh-CN" altLang="en-US" sz="4000" dirty="0"/>
          </a:p>
        </p:txBody>
      </p:sp>
      <p:sp>
        <p:nvSpPr>
          <p:cNvPr id="4" name="Rectangle 3"/>
          <p:cNvSpPr/>
          <p:nvPr/>
        </p:nvSpPr>
        <p:spPr>
          <a:xfrm>
            <a:off x="5868144" y="5684052"/>
            <a:ext cx="3275856" cy="697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solidFill>
                  <a:schemeClr val="bg2">
                    <a:lumMod val="50000"/>
                  </a:schemeClr>
                </a:solidFill>
              </a:rPr>
              <a:t>斯塔夫罗波尔政府</a:t>
            </a:r>
            <a:endParaRPr lang="zh-CN" altLang="en-US" sz="2800" b="1" dirty="0">
              <a:solidFill>
                <a:schemeClr val="bg2">
                  <a:lumMod val="5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4338" name="Picture 2" descr="C:\Users\IV.Kochenkova\Desktop\2\8.jpg"/>
          <p:cNvPicPr>
            <a:picLocks noChangeAspect="1" noChangeArrowheads="1"/>
          </p:cNvPicPr>
          <p:nvPr/>
        </p:nvPicPr>
        <p:blipFill>
          <a:blip r:embed="rId2" cstate="print"/>
          <a:stretch>
            <a:fillRect/>
          </a:stretch>
        </p:blipFill>
        <p:spPr bwMode="auto">
          <a:xfrm>
            <a:off x="0" y="0"/>
            <a:ext cx="9144000" cy="6858000"/>
          </a:xfrm>
          <a:prstGeom prst="rect">
            <a:avLst/>
          </a:prstGeom>
          <a:noFill/>
        </p:spPr>
      </p:pic>
      <p:pic>
        <p:nvPicPr>
          <p:cNvPr id="5" name="Содержимое 4" descr="Безимени-1.jpg"/>
          <p:cNvPicPr>
            <a:picLocks noChangeAspect="1"/>
          </p:cNvPicPr>
          <p:nvPr/>
        </p:nvPicPr>
        <p:blipFill>
          <a:blip r:embed="rId3" cstate="print"/>
          <a:stretch>
            <a:fillRect/>
          </a:stretch>
        </p:blipFill>
        <p:spPr>
          <a:xfrm>
            <a:off x="1547664" y="332656"/>
            <a:ext cx="1838451" cy="836712"/>
          </a:xfrm>
          <a:prstGeom prst="rect">
            <a:avLst/>
          </a:prstGeom>
        </p:spPr>
      </p:pic>
      <p:sp>
        <p:nvSpPr>
          <p:cNvPr id="6" name="Rectangle 5"/>
          <p:cNvSpPr/>
          <p:nvPr/>
        </p:nvSpPr>
        <p:spPr>
          <a:xfrm>
            <a:off x="1403648" y="188640"/>
            <a:ext cx="3275856" cy="697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prstClr val="white"/>
                </a:solidFill>
              </a:rPr>
              <a:t>斯塔夫罗波尔政府</a:t>
            </a:r>
            <a:endParaRPr lang="zh-CN" altLang="en-US" sz="2400" b="1" dirty="0">
              <a:solidFill>
                <a:prstClr val="white"/>
              </a:solidFill>
            </a:endParaRPr>
          </a:p>
        </p:txBody>
      </p:sp>
      <p:sp>
        <p:nvSpPr>
          <p:cNvPr id="8" name="Rectangle 7"/>
          <p:cNvSpPr/>
          <p:nvPr/>
        </p:nvSpPr>
        <p:spPr>
          <a:xfrm>
            <a:off x="45903" y="1988840"/>
            <a:ext cx="4032448" cy="4392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solidFill>
                  <a:srgbClr val="AB971D"/>
                </a:solidFill>
              </a:rPr>
              <a:t>消费需求</a:t>
            </a:r>
            <a:endParaRPr lang="en-US" altLang="zh-CN" sz="3200" b="1" dirty="0" smtClean="0">
              <a:solidFill>
                <a:srgbClr val="AB971D"/>
              </a:solidFill>
            </a:endParaRPr>
          </a:p>
          <a:p>
            <a:pPr algn="ctr"/>
            <a:endParaRPr lang="en-US" altLang="zh-CN" sz="2800" b="1" dirty="0" smtClean="0">
              <a:solidFill>
                <a:srgbClr val="AB971D"/>
              </a:solidFill>
            </a:endParaRPr>
          </a:p>
          <a:p>
            <a:pPr algn="ctr"/>
            <a:r>
              <a:rPr lang="zh-CN" altLang="en-US" sz="2800" b="1" dirty="0">
                <a:solidFill>
                  <a:prstClr val="black"/>
                </a:solidFill>
              </a:rPr>
              <a:t>斯塔夫罗波尔边疆区企业</a:t>
            </a:r>
            <a:r>
              <a:rPr lang="zh-CN" altLang="en-US" sz="2800" b="1" dirty="0" smtClean="0">
                <a:solidFill>
                  <a:prstClr val="black"/>
                </a:solidFill>
              </a:rPr>
              <a:t>距离俄罗斯，欧洲，亚洲， 中东市场</a:t>
            </a:r>
            <a:r>
              <a:rPr lang="en-US" altLang="zh-CN" sz="2800" b="1" dirty="0" smtClean="0">
                <a:solidFill>
                  <a:prstClr val="black"/>
                </a:solidFill>
              </a:rPr>
              <a:t>600</a:t>
            </a:r>
            <a:r>
              <a:rPr lang="zh-CN" altLang="en-US" sz="2800" b="1" dirty="0" smtClean="0">
                <a:solidFill>
                  <a:prstClr val="black"/>
                </a:solidFill>
              </a:rPr>
              <a:t>公里。</a:t>
            </a:r>
            <a:endParaRPr lang="en-US" altLang="zh-CN" sz="2800" b="1" dirty="0" smtClean="0">
              <a:solidFill>
                <a:prstClr val="black"/>
              </a:solidFill>
            </a:endParaRPr>
          </a:p>
          <a:p>
            <a:pPr lvl="0" algn="just"/>
            <a:endParaRPr lang="en-US" altLang="zh-CN" sz="2400" b="1" dirty="0" smtClean="0">
              <a:solidFill>
                <a:prstClr val="black"/>
              </a:solidFill>
            </a:endParaRPr>
          </a:p>
          <a:p>
            <a:pPr lvl="0" algn="just"/>
            <a:endParaRPr lang="en-US" altLang="zh-CN" sz="2400" b="1" dirty="0">
              <a:solidFill>
                <a:prstClr val="black"/>
              </a:solidFill>
            </a:endParaRPr>
          </a:p>
          <a:p>
            <a:pPr lvl="0" algn="just"/>
            <a:r>
              <a:rPr lang="zh-CN" altLang="en-US" sz="2400" b="1" dirty="0" smtClean="0">
                <a:solidFill>
                  <a:prstClr val="black"/>
                </a:solidFill>
              </a:rPr>
              <a:t>     有利的边区地理位置</a:t>
            </a:r>
            <a:r>
              <a:rPr lang="en-US" altLang="zh-CN" sz="2400" b="1" dirty="0" smtClean="0">
                <a:solidFill>
                  <a:prstClr val="black"/>
                </a:solidFill>
              </a:rPr>
              <a:t>!</a:t>
            </a:r>
            <a:endParaRPr lang="en-US" altLang="zh-CN" sz="2800" b="1" dirty="0" smtClean="0">
              <a:solidFill>
                <a:srgbClr val="AB971D"/>
              </a:solidFill>
            </a:endParaRPr>
          </a:p>
          <a:p>
            <a:pPr algn="ctr"/>
            <a:endParaRPr lang="en-US" altLang="zh-CN" sz="2000" b="1" dirty="0" smtClean="0">
              <a:solidFill>
                <a:prstClr val="black"/>
              </a:solidFill>
            </a:endParaRPr>
          </a:p>
          <a:p>
            <a:pPr algn="just"/>
            <a:endParaRPr lang="zh-CN" altLang="en-US" sz="2000" b="1" dirty="0">
              <a:solidFill>
                <a:prstClr val="black"/>
              </a:solidFill>
            </a:endParaRPr>
          </a:p>
        </p:txBody>
      </p:sp>
      <p:sp>
        <p:nvSpPr>
          <p:cNvPr id="4" name="Rectangle 3"/>
          <p:cNvSpPr/>
          <p:nvPr/>
        </p:nvSpPr>
        <p:spPr>
          <a:xfrm>
            <a:off x="6372200" y="1589584"/>
            <a:ext cx="1008112" cy="4320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chemeClr val="tx1"/>
                </a:solidFill>
              </a:rPr>
              <a:t>俄罗斯</a:t>
            </a:r>
            <a:endParaRPr lang="zh-CN" altLang="en-US" sz="2000" b="1" dirty="0">
              <a:solidFill>
                <a:schemeClr val="tx1"/>
              </a:solidFill>
            </a:endParaRPr>
          </a:p>
        </p:txBody>
      </p:sp>
      <p:sp>
        <p:nvSpPr>
          <p:cNvPr id="9" name="Rectangle 8"/>
          <p:cNvSpPr/>
          <p:nvPr/>
        </p:nvSpPr>
        <p:spPr>
          <a:xfrm>
            <a:off x="5798159" y="6165304"/>
            <a:ext cx="1440160" cy="4320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solidFill>
              </a:rPr>
              <a:t>中东</a:t>
            </a:r>
          </a:p>
        </p:txBody>
      </p:sp>
      <p:sp>
        <p:nvSpPr>
          <p:cNvPr id="10" name="Rectangle 9"/>
          <p:cNvSpPr/>
          <p:nvPr/>
        </p:nvSpPr>
        <p:spPr>
          <a:xfrm>
            <a:off x="8532440" y="4077072"/>
            <a:ext cx="657410" cy="4320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亚洲</a:t>
            </a:r>
          </a:p>
        </p:txBody>
      </p:sp>
      <p:sp>
        <p:nvSpPr>
          <p:cNvPr id="11" name="Rectangle 10"/>
          <p:cNvSpPr/>
          <p:nvPr/>
        </p:nvSpPr>
        <p:spPr>
          <a:xfrm>
            <a:off x="4254289" y="3183988"/>
            <a:ext cx="657410" cy="4320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chemeClr val="tx1"/>
                </a:solidFill>
              </a:rPr>
              <a:t>欧洲</a:t>
            </a:r>
            <a:endParaRPr lang="zh-CN" altLang="en-US" b="1" dirty="0">
              <a:solidFill>
                <a:schemeClr val="tx1"/>
              </a:solidFill>
            </a:endParaRPr>
          </a:p>
        </p:txBody>
      </p:sp>
      <p:sp>
        <p:nvSpPr>
          <p:cNvPr id="7" name="Rectangle 6"/>
          <p:cNvSpPr/>
          <p:nvPr/>
        </p:nvSpPr>
        <p:spPr>
          <a:xfrm rot="-2760000">
            <a:off x="6858378" y="3476541"/>
            <a:ext cx="1166352" cy="457200"/>
          </a:xfrm>
          <a:prstGeom prst="rect">
            <a:avLst/>
          </a:prstGeom>
          <a:solidFill>
            <a:srgbClr val="F0E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solidFill>
                  <a:srgbClr val="C00000"/>
                </a:solidFill>
              </a:rPr>
              <a:t>600</a:t>
            </a:r>
            <a:r>
              <a:rPr lang="zh-CN" altLang="en-US" sz="2000" b="1" dirty="0" smtClean="0">
                <a:solidFill>
                  <a:srgbClr val="C00000"/>
                </a:solidFill>
              </a:rPr>
              <a:t>公里</a:t>
            </a:r>
            <a:endParaRPr lang="zh-CN" altLang="en-US" sz="2000" b="1" dirty="0">
              <a:solidFill>
                <a:srgbClr val="C00000"/>
              </a:solidFill>
            </a:endParaRPr>
          </a:p>
        </p:txBody>
      </p:sp>
    </p:spTree>
    <p:extLst>
      <p:ext uri="{BB962C8B-B14F-4D97-AF65-F5344CB8AC3E}">
        <p14:creationId xmlns:p14="http://schemas.microsoft.com/office/powerpoint/2010/main" val="41520264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0962" name="Picture 2"/>
          <p:cNvPicPr>
            <a:picLocks noChangeAspect="1" noChangeArrowheads="1"/>
          </p:cNvPicPr>
          <p:nvPr/>
        </p:nvPicPr>
        <p:blipFill>
          <a:blip r:embed="rId2" cstate="print"/>
          <a:stretch>
            <a:fillRect/>
          </a:stretch>
        </p:blipFill>
        <p:spPr bwMode="auto">
          <a:xfrm>
            <a:off x="0" y="0"/>
            <a:ext cx="9144000" cy="6858000"/>
          </a:xfrm>
          <a:prstGeom prst="rect">
            <a:avLst/>
          </a:prstGeom>
          <a:noFill/>
          <a:ln w="9525">
            <a:noFill/>
            <a:miter lim="800000"/>
            <a:headEnd/>
            <a:tailEnd/>
          </a:ln>
          <a:effectLst/>
        </p:spPr>
      </p:pic>
      <p:pic>
        <p:nvPicPr>
          <p:cNvPr id="5" name="Содержимое 4" descr="Безимени-1.jpg"/>
          <p:cNvPicPr>
            <a:picLocks noChangeAspect="1"/>
          </p:cNvPicPr>
          <p:nvPr/>
        </p:nvPicPr>
        <p:blipFill>
          <a:blip r:embed="rId3" cstate="print"/>
          <a:stretch>
            <a:fillRect/>
          </a:stretch>
        </p:blipFill>
        <p:spPr>
          <a:xfrm>
            <a:off x="1547664" y="332656"/>
            <a:ext cx="1838451" cy="836712"/>
          </a:xfrm>
          <a:prstGeom prst="rect">
            <a:avLst/>
          </a:prstGeom>
        </p:spPr>
      </p:pic>
      <p:sp>
        <p:nvSpPr>
          <p:cNvPr id="6" name="Rectangle 5"/>
          <p:cNvSpPr/>
          <p:nvPr/>
        </p:nvSpPr>
        <p:spPr>
          <a:xfrm>
            <a:off x="251520" y="1412776"/>
            <a:ext cx="4169862" cy="5283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200" b="1" dirty="0" smtClean="0">
              <a:solidFill>
                <a:srgbClr val="AB971D"/>
              </a:solidFill>
            </a:endParaRPr>
          </a:p>
          <a:p>
            <a:pPr algn="ctr"/>
            <a:r>
              <a:rPr lang="zh-CN" altLang="en-US" sz="3200" b="1" dirty="0" smtClean="0">
                <a:solidFill>
                  <a:srgbClr val="AB971D"/>
                </a:solidFill>
              </a:rPr>
              <a:t>     运输</a:t>
            </a:r>
            <a:r>
              <a:rPr lang="zh-CN" altLang="en-US" sz="3200" b="1" dirty="0">
                <a:solidFill>
                  <a:srgbClr val="AB971D"/>
                </a:solidFill>
              </a:rPr>
              <a:t>基础</a:t>
            </a:r>
            <a:r>
              <a:rPr lang="zh-CN" altLang="en-US" sz="3200" b="1" dirty="0" smtClean="0">
                <a:solidFill>
                  <a:srgbClr val="AB971D"/>
                </a:solidFill>
              </a:rPr>
              <a:t>设施</a:t>
            </a:r>
            <a:endParaRPr lang="en-US" altLang="zh-CN" sz="3200" b="1" dirty="0" smtClean="0">
              <a:solidFill>
                <a:srgbClr val="AB971D"/>
              </a:solidFill>
            </a:endParaRPr>
          </a:p>
          <a:p>
            <a:pPr algn="just"/>
            <a:r>
              <a:rPr lang="en-US" altLang="zh-CN" sz="3200" b="1" dirty="0" smtClean="0">
                <a:solidFill>
                  <a:prstClr val="black"/>
                </a:solidFill>
              </a:rPr>
              <a:t>              </a:t>
            </a:r>
            <a:r>
              <a:rPr lang="zh-CN" altLang="en-US" sz="3200" b="1" dirty="0" smtClean="0">
                <a:solidFill>
                  <a:prstClr val="black"/>
                </a:solidFill>
              </a:rPr>
              <a:t>国际</a:t>
            </a:r>
            <a:r>
              <a:rPr lang="zh-CN" altLang="en-US" sz="3200" b="1" dirty="0">
                <a:solidFill>
                  <a:prstClr val="black"/>
                </a:solidFill>
              </a:rPr>
              <a:t>机场</a:t>
            </a:r>
            <a:r>
              <a:rPr lang="zh-CN" altLang="en-US" sz="3200" b="1" dirty="0" smtClean="0">
                <a:solidFill>
                  <a:prstClr val="black"/>
                </a:solidFill>
              </a:rPr>
              <a:t> </a:t>
            </a:r>
            <a:endParaRPr lang="en-US" altLang="zh-CN" sz="3200" b="1" dirty="0" smtClean="0">
              <a:solidFill>
                <a:prstClr val="black"/>
              </a:solidFill>
            </a:endParaRPr>
          </a:p>
          <a:p>
            <a:pPr algn="just"/>
            <a:r>
              <a:rPr lang="zh-CN" altLang="en-US" sz="3200" b="1" dirty="0" smtClean="0">
                <a:solidFill>
                  <a:prstClr val="black"/>
                </a:solidFill>
              </a:rPr>
              <a:t>斯塔夫罗波尔市机场</a:t>
            </a:r>
            <a:endParaRPr lang="en-US" altLang="zh-CN" sz="3200" b="1" dirty="0" smtClean="0">
              <a:solidFill>
                <a:prstClr val="black"/>
              </a:solidFill>
            </a:endParaRPr>
          </a:p>
          <a:p>
            <a:pPr algn="just"/>
            <a:r>
              <a:rPr lang="zh-CN" altLang="en-US" sz="2400" b="1" dirty="0" smtClean="0">
                <a:solidFill>
                  <a:prstClr val="black"/>
                </a:solidFill>
              </a:rPr>
              <a:t>机场交通量：</a:t>
            </a:r>
            <a:r>
              <a:rPr lang="en-US" altLang="zh-CN" sz="2400" b="1" dirty="0" smtClean="0">
                <a:solidFill>
                  <a:prstClr val="black"/>
                </a:solidFill>
              </a:rPr>
              <a:t>350</a:t>
            </a:r>
            <a:r>
              <a:rPr lang="zh-CN" altLang="en-US" sz="2400" b="1" dirty="0" smtClean="0">
                <a:solidFill>
                  <a:prstClr val="black"/>
                </a:solidFill>
              </a:rPr>
              <a:t>个人</a:t>
            </a:r>
            <a:r>
              <a:rPr lang="en-US" altLang="zh-CN" sz="2400" b="1" dirty="0" smtClean="0">
                <a:solidFill>
                  <a:prstClr val="black"/>
                </a:solidFill>
              </a:rPr>
              <a:t>/</a:t>
            </a:r>
            <a:r>
              <a:rPr lang="zh-CN" altLang="en-US" sz="2400" b="1" dirty="0" smtClean="0">
                <a:solidFill>
                  <a:prstClr val="black"/>
                </a:solidFill>
              </a:rPr>
              <a:t>小时</a:t>
            </a:r>
            <a:endParaRPr lang="en-US" altLang="zh-CN" sz="2400" b="1" dirty="0" smtClean="0">
              <a:solidFill>
                <a:prstClr val="black"/>
              </a:solidFill>
            </a:endParaRPr>
          </a:p>
          <a:p>
            <a:pPr algn="just"/>
            <a:r>
              <a:rPr lang="zh-CN" altLang="en-US" sz="2400" b="1" dirty="0">
                <a:solidFill>
                  <a:prstClr val="black"/>
                </a:solidFill>
              </a:rPr>
              <a:t>载货</a:t>
            </a:r>
            <a:r>
              <a:rPr lang="zh-CN" altLang="en-US" sz="2400" b="1" dirty="0" smtClean="0">
                <a:solidFill>
                  <a:prstClr val="black"/>
                </a:solidFill>
              </a:rPr>
              <a:t>仓库（</a:t>
            </a:r>
            <a:r>
              <a:rPr lang="en-US" altLang="zh-CN" sz="2400" b="1" dirty="0" smtClean="0">
                <a:solidFill>
                  <a:prstClr val="black"/>
                </a:solidFill>
              </a:rPr>
              <a:t>2800</a:t>
            </a:r>
            <a:r>
              <a:rPr lang="zh-CN" altLang="en-US" sz="2400" b="1" dirty="0" smtClean="0">
                <a:solidFill>
                  <a:prstClr val="black"/>
                </a:solidFill>
              </a:rPr>
              <a:t>立方）处理</a:t>
            </a:r>
            <a:r>
              <a:rPr lang="en-US" altLang="zh-CN" sz="2400" b="1" dirty="0" smtClean="0">
                <a:solidFill>
                  <a:prstClr val="black"/>
                </a:solidFill>
              </a:rPr>
              <a:t>35</a:t>
            </a:r>
            <a:r>
              <a:rPr lang="zh-CN" altLang="en-US" sz="2400" b="1" dirty="0" smtClean="0">
                <a:solidFill>
                  <a:prstClr val="black"/>
                </a:solidFill>
              </a:rPr>
              <a:t>吨</a:t>
            </a:r>
            <a:r>
              <a:rPr lang="en-US" altLang="zh-CN" sz="2400" b="1" dirty="0" smtClean="0">
                <a:solidFill>
                  <a:prstClr val="black"/>
                </a:solidFill>
              </a:rPr>
              <a:t>/</a:t>
            </a:r>
            <a:r>
              <a:rPr lang="zh-CN" altLang="en-US" sz="2400" b="1" dirty="0" smtClean="0">
                <a:solidFill>
                  <a:prstClr val="black"/>
                </a:solidFill>
              </a:rPr>
              <a:t>昼夜</a:t>
            </a:r>
            <a:endParaRPr lang="en-US" altLang="zh-CN" sz="2400" b="1" dirty="0" smtClean="0">
              <a:solidFill>
                <a:prstClr val="black"/>
              </a:solidFill>
            </a:endParaRPr>
          </a:p>
          <a:p>
            <a:pPr algn="just"/>
            <a:endParaRPr lang="en-US" altLang="zh-CN" sz="2000" b="1" dirty="0" smtClean="0">
              <a:solidFill>
                <a:prstClr val="black"/>
              </a:solidFill>
            </a:endParaRPr>
          </a:p>
          <a:p>
            <a:pPr algn="just"/>
            <a:r>
              <a:rPr lang="zh-CN" altLang="en-US" sz="3200" b="1" dirty="0">
                <a:solidFill>
                  <a:prstClr val="black"/>
                </a:solidFill>
              </a:rPr>
              <a:t>矿水</a:t>
            </a:r>
            <a:r>
              <a:rPr lang="zh-CN" altLang="en-US" sz="3200" b="1" dirty="0" smtClean="0">
                <a:solidFill>
                  <a:prstClr val="black"/>
                </a:solidFill>
              </a:rPr>
              <a:t>城机场</a:t>
            </a:r>
            <a:endParaRPr lang="en-US" altLang="zh-CN" sz="3200" b="1" dirty="0" smtClean="0">
              <a:solidFill>
                <a:prstClr val="black"/>
              </a:solidFill>
            </a:endParaRPr>
          </a:p>
          <a:p>
            <a:pPr algn="just"/>
            <a:r>
              <a:rPr lang="zh-CN" altLang="en-US" sz="2400" b="1" dirty="0">
                <a:solidFill>
                  <a:prstClr val="black"/>
                </a:solidFill>
              </a:rPr>
              <a:t>机场交通量</a:t>
            </a:r>
            <a:r>
              <a:rPr lang="zh-CN" altLang="en-US" sz="2400" b="1" dirty="0" smtClean="0">
                <a:solidFill>
                  <a:prstClr val="black"/>
                </a:solidFill>
              </a:rPr>
              <a:t>：</a:t>
            </a:r>
            <a:r>
              <a:rPr lang="en-US" altLang="zh-CN" sz="2400" b="1" dirty="0" smtClean="0">
                <a:solidFill>
                  <a:prstClr val="black"/>
                </a:solidFill>
              </a:rPr>
              <a:t>1500 </a:t>
            </a:r>
            <a:r>
              <a:rPr lang="zh-CN" altLang="en-US" sz="2400" b="1" dirty="0" smtClean="0">
                <a:solidFill>
                  <a:prstClr val="black"/>
                </a:solidFill>
              </a:rPr>
              <a:t>个人</a:t>
            </a:r>
            <a:r>
              <a:rPr lang="en-US" altLang="zh-CN" sz="2400" b="1" dirty="0" smtClean="0">
                <a:solidFill>
                  <a:prstClr val="black"/>
                </a:solidFill>
              </a:rPr>
              <a:t>/</a:t>
            </a:r>
            <a:r>
              <a:rPr lang="zh-CN" altLang="en-US" sz="2400" b="1" dirty="0" smtClean="0">
                <a:solidFill>
                  <a:prstClr val="black"/>
                </a:solidFill>
              </a:rPr>
              <a:t>小时</a:t>
            </a:r>
            <a:endParaRPr lang="en-US" altLang="zh-CN" sz="2400" b="1" dirty="0" smtClean="0">
              <a:solidFill>
                <a:prstClr val="black"/>
              </a:solidFill>
            </a:endParaRPr>
          </a:p>
          <a:p>
            <a:pPr algn="just"/>
            <a:r>
              <a:rPr lang="zh-CN" altLang="en-US" sz="2400" b="1" dirty="0">
                <a:solidFill>
                  <a:prstClr val="black"/>
                </a:solidFill>
              </a:rPr>
              <a:t>离</a:t>
            </a:r>
            <a:r>
              <a:rPr lang="zh-CN" altLang="en-US" sz="2400" b="1" dirty="0" smtClean="0">
                <a:solidFill>
                  <a:prstClr val="black"/>
                </a:solidFill>
              </a:rPr>
              <a:t>斯塔夫罗波尔市</a:t>
            </a:r>
            <a:r>
              <a:rPr lang="en-US" altLang="zh-CN" sz="2400" b="1" dirty="0" smtClean="0">
                <a:solidFill>
                  <a:prstClr val="black"/>
                </a:solidFill>
              </a:rPr>
              <a:t>165</a:t>
            </a:r>
            <a:r>
              <a:rPr lang="zh-CN" altLang="en-US" sz="2400" b="1" dirty="0" smtClean="0">
                <a:solidFill>
                  <a:prstClr val="black"/>
                </a:solidFill>
              </a:rPr>
              <a:t>公里</a:t>
            </a:r>
            <a:endParaRPr lang="en-US" altLang="zh-CN" sz="2800" b="1" dirty="0" smtClean="0">
              <a:solidFill>
                <a:prstClr val="black"/>
              </a:solidFill>
            </a:endParaRPr>
          </a:p>
          <a:p>
            <a:pPr algn="just"/>
            <a:r>
              <a:rPr lang="en-US" altLang="zh-CN" sz="2800" b="1" dirty="0" smtClean="0">
                <a:solidFill>
                  <a:prstClr val="black"/>
                </a:solidFill>
              </a:rPr>
              <a:t>         </a:t>
            </a:r>
            <a:endParaRPr lang="en-US" altLang="zh-CN" sz="2800" b="1" dirty="0">
              <a:solidFill>
                <a:prstClr val="black"/>
              </a:solidFill>
            </a:endParaRPr>
          </a:p>
          <a:p>
            <a:pPr algn="just"/>
            <a:r>
              <a:rPr lang="en-US" altLang="zh-CN" sz="2800" b="1" dirty="0">
                <a:solidFill>
                  <a:prstClr val="black"/>
                </a:solidFill>
              </a:rPr>
              <a:t> </a:t>
            </a:r>
            <a:r>
              <a:rPr lang="en-US" altLang="zh-CN" sz="2800" b="1" dirty="0" smtClean="0">
                <a:solidFill>
                  <a:prstClr val="black"/>
                </a:solidFill>
              </a:rPr>
              <a:t>                 </a:t>
            </a:r>
            <a:r>
              <a:rPr lang="zh-CN" altLang="en-US" sz="3200" b="1" dirty="0" smtClean="0">
                <a:solidFill>
                  <a:prstClr val="black"/>
                </a:solidFill>
              </a:rPr>
              <a:t>火车站</a:t>
            </a:r>
            <a:endParaRPr lang="en-US" altLang="zh-CN" sz="3200" b="1" dirty="0" smtClean="0">
              <a:solidFill>
                <a:prstClr val="black"/>
              </a:solidFill>
            </a:endParaRPr>
          </a:p>
          <a:p>
            <a:pPr algn="ctr"/>
            <a:endParaRPr lang="en-US" altLang="zh-CN" sz="2800" b="1" dirty="0" smtClean="0">
              <a:solidFill>
                <a:srgbClr val="AB971D"/>
              </a:solidFill>
            </a:endParaRPr>
          </a:p>
          <a:p>
            <a:pPr algn="ctr"/>
            <a:endParaRPr lang="en-US" altLang="zh-CN" sz="2000" b="1" dirty="0" smtClean="0">
              <a:solidFill>
                <a:prstClr val="black"/>
              </a:solidFill>
            </a:endParaRPr>
          </a:p>
          <a:p>
            <a:pPr algn="just"/>
            <a:endParaRPr lang="zh-CN" altLang="en-US" sz="2000" b="1" dirty="0">
              <a:solidFill>
                <a:prstClr val="black"/>
              </a:solidFill>
            </a:endParaRPr>
          </a:p>
        </p:txBody>
      </p:sp>
      <p:sp>
        <p:nvSpPr>
          <p:cNvPr id="7" name="Rectangle 6"/>
          <p:cNvSpPr/>
          <p:nvPr/>
        </p:nvSpPr>
        <p:spPr>
          <a:xfrm>
            <a:off x="1392188" y="188640"/>
            <a:ext cx="3275856" cy="697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prstClr val="white"/>
                </a:solidFill>
              </a:rPr>
              <a:t>斯塔夫罗波尔政府</a:t>
            </a:r>
            <a:endParaRPr lang="zh-CN" altLang="en-US" sz="2400" b="1" dirty="0">
              <a:solidFill>
                <a:prstClr val="white"/>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9458" name="Picture 2" descr="C:\Users\IV.Kochenkova\Desktop\2\13.jpg"/>
          <p:cNvPicPr>
            <a:picLocks noChangeAspect="1" noChangeArrowheads="1"/>
          </p:cNvPicPr>
          <p:nvPr/>
        </p:nvPicPr>
        <p:blipFill>
          <a:blip r:embed="rId2" cstate="print"/>
          <a:stretch>
            <a:fillRect/>
          </a:stretch>
        </p:blipFill>
        <p:spPr bwMode="auto">
          <a:xfrm>
            <a:off x="0" y="0"/>
            <a:ext cx="9144000" cy="6858000"/>
          </a:xfrm>
          <a:prstGeom prst="rect">
            <a:avLst/>
          </a:prstGeom>
          <a:noFill/>
        </p:spPr>
      </p:pic>
      <p:sp>
        <p:nvSpPr>
          <p:cNvPr id="5" name="Rectangle 4"/>
          <p:cNvSpPr/>
          <p:nvPr/>
        </p:nvSpPr>
        <p:spPr>
          <a:xfrm>
            <a:off x="1615271" y="188640"/>
            <a:ext cx="3275856" cy="697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prstClr val="white"/>
                </a:solidFill>
              </a:rPr>
              <a:t>斯塔夫罗波尔政府</a:t>
            </a:r>
            <a:endParaRPr lang="zh-CN" altLang="en-US" sz="2400" b="1" dirty="0">
              <a:solidFill>
                <a:prstClr val="white"/>
              </a:solidFill>
            </a:endParaRPr>
          </a:p>
        </p:txBody>
      </p:sp>
      <p:sp>
        <p:nvSpPr>
          <p:cNvPr id="7" name="Rectangle 6"/>
          <p:cNvSpPr/>
          <p:nvPr/>
        </p:nvSpPr>
        <p:spPr>
          <a:xfrm>
            <a:off x="-17943" y="1340768"/>
            <a:ext cx="4385886" cy="1057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2800" b="1" dirty="0" smtClean="0">
                <a:solidFill>
                  <a:srgbClr val="AB971D"/>
                </a:solidFill>
              </a:rPr>
              <a:t>工业潜力</a:t>
            </a:r>
            <a:endParaRPr lang="en-US" altLang="zh-CN" sz="2800" b="1" dirty="0" smtClean="0">
              <a:solidFill>
                <a:srgbClr val="AB971D"/>
              </a:solidFill>
            </a:endParaRPr>
          </a:p>
          <a:p>
            <a:pPr algn="just"/>
            <a:r>
              <a:rPr lang="zh-CN" altLang="en-US" sz="2400" b="1" dirty="0" smtClean="0">
                <a:solidFill>
                  <a:prstClr val="black"/>
                </a:solidFill>
              </a:rPr>
              <a:t>工业生产指数：</a:t>
            </a:r>
            <a:r>
              <a:rPr lang="en-US" altLang="zh-CN" sz="2400" b="1" dirty="0" smtClean="0">
                <a:solidFill>
                  <a:prstClr val="black"/>
                </a:solidFill>
              </a:rPr>
              <a:t>106.3%</a:t>
            </a:r>
          </a:p>
        </p:txBody>
      </p:sp>
      <p:sp>
        <p:nvSpPr>
          <p:cNvPr id="8" name="Rectangle 7"/>
          <p:cNvSpPr/>
          <p:nvPr/>
        </p:nvSpPr>
        <p:spPr>
          <a:xfrm>
            <a:off x="1632736" y="3597020"/>
            <a:ext cx="3371312" cy="1920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2000" b="1" dirty="0" smtClean="0">
                <a:solidFill>
                  <a:prstClr val="black"/>
                </a:solidFill>
              </a:rPr>
              <a:t>         </a:t>
            </a:r>
            <a:r>
              <a:rPr lang="zh-CN" altLang="en-US" sz="2400" b="1" dirty="0" smtClean="0">
                <a:solidFill>
                  <a:prstClr val="black"/>
                </a:solidFill>
              </a:rPr>
              <a:t>制造业一份</a:t>
            </a:r>
            <a:endParaRPr lang="en-US" altLang="zh-CN" sz="2000" b="1" dirty="0" smtClean="0">
              <a:solidFill>
                <a:prstClr val="black"/>
              </a:solidFill>
            </a:endParaRPr>
          </a:p>
          <a:p>
            <a:pPr algn="just"/>
            <a:endParaRPr lang="en-US" altLang="zh-CN" sz="2000" b="1" dirty="0" smtClean="0">
              <a:solidFill>
                <a:prstClr val="black"/>
              </a:solidFill>
            </a:endParaRPr>
          </a:p>
          <a:p>
            <a:pPr algn="just"/>
            <a:endParaRPr lang="en-US" altLang="zh-CN" sz="2000" b="1" dirty="0" smtClean="0">
              <a:solidFill>
                <a:prstClr val="black"/>
              </a:solidFill>
            </a:endParaRPr>
          </a:p>
          <a:p>
            <a:pPr algn="just"/>
            <a:r>
              <a:rPr lang="zh-CN" altLang="en-US" sz="2400" b="1" dirty="0" smtClean="0">
                <a:solidFill>
                  <a:prstClr val="black"/>
                </a:solidFill>
              </a:rPr>
              <a:t>     在</a:t>
            </a:r>
            <a:r>
              <a:rPr lang="zh-CN" altLang="en-US" sz="2400" b="1" dirty="0">
                <a:solidFill>
                  <a:prstClr val="black"/>
                </a:solidFill>
              </a:rPr>
              <a:t>制造</a:t>
            </a:r>
            <a:r>
              <a:rPr lang="zh-CN" altLang="en-US" sz="2400" b="1" dirty="0" smtClean="0">
                <a:solidFill>
                  <a:prstClr val="black"/>
                </a:solidFill>
              </a:rPr>
              <a:t>业内占多数：</a:t>
            </a:r>
            <a:endParaRPr lang="en-US" altLang="zh-CN" sz="2400" b="1" dirty="0" smtClean="0">
              <a:solidFill>
                <a:prstClr val="black"/>
              </a:solidFill>
            </a:endParaRPr>
          </a:p>
          <a:p>
            <a:pPr algn="just"/>
            <a:r>
              <a:rPr lang="zh-CN" altLang="en-US" sz="2400" b="1" dirty="0" smtClean="0">
                <a:solidFill>
                  <a:prstClr val="black"/>
                </a:solidFill>
              </a:rPr>
              <a:t>化学工业          食品工业</a:t>
            </a:r>
            <a:endParaRPr lang="en-US" altLang="zh-CN" sz="2400" b="1" dirty="0" smtClean="0">
              <a:solidFill>
                <a:prstClr val="black"/>
              </a:solidFill>
            </a:endParaRPr>
          </a:p>
          <a:p>
            <a:pPr algn="just"/>
            <a:endParaRPr lang="en-US" altLang="zh-CN" sz="2400" b="1" dirty="0" smtClean="0">
              <a:solidFill>
                <a:prstClr val="black"/>
              </a:solidFill>
            </a:endParaRPr>
          </a:p>
        </p:txBody>
      </p:sp>
    </p:spTree>
    <p:extLst>
      <p:ext uri="{BB962C8B-B14F-4D97-AF65-F5344CB8AC3E}">
        <p14:creationId xmlns:p14="http://schemas.microsoft.com/office/powerpoint/2010/main" val="7417106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stretch>
            <a:fillRect/>
          </a:stretch>
        </p:blipFill>
        <p:spPr bwMode="auto">
          <a:xfrm>
            <a:off x="0" y="0"/>
            <a:ext cx="9144000" cy="6858000"/>
          </a:xfrm>
          <a:prstGeom prst="rect">
            <a:avLst/>
          </a:prstGeom>
          <a:noFill/>
        </p:spPr>
      </p:pic>
      <p:pic>
        <p:nvPicPr>
          <p:cNvPr id="3" name="Содержимое 4" descr="Безимени-1.jpg"/>
          <p:cNvPicPr>
            <a:picLocks noGrp="1" noChangeAspect="1"/>
          </p:cNvPicPr>
          <p:nvPr>
            <p:ph idx="1"/>
          </p:nvPr>
        </p:nvPicPr>
        <p:blipFill>
          <a:blip r:embed="rId3" cstate="print"/>
          <a:stretch>
            <a:fillRect/>
          </a:stretch>
        </p:blipFill>
        <p:spPr>
          <a:xfrm>
            <a:off x="1547664" y="332656"/>
            <a:ext cx="1838451" cy="836712"/>
          </a:xfrm>
        </p:spPr>
      </p:pic>
      <p:sp>
        <p:nvSpPr>
          <p:cNvPr id="4" name="Rectangle 3"/>
          <p:cNvSpPr/>
          <p:nvPr/>
        </p:nvSpPr>
        <p:spPr>
          <a:xfrm>
            <a:off x="1475656" y="188640"/>
            <a:ext cx="3275856" cy="697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prstClr val="white"/>
                </a:solidFill>
              </a:rPr>
              <a:t>斯塔夫罗波尔政府</a:t>
            </a:r>
            <a:endParaRPr lang="zh-CN" altLang="en-US" sz="2400" b="1" dirty="0">
              <a:solidFill>
                <a:prstClr val="white"/>
              </a:solidFill>
            </a:endParaRPr>
          </a:p>
        </p:txBody>
      </p:sp>
      <p:sp>
        <p:nvSpPr>
          <p:cNvPr id="6" name="Rectangle 5"/>
          <p:cNvSpPr/>
          <p:nvPr/>
        </p:nvSpPr>
        <p:spPr>
          <a:xfrm>
            <a:off x="31552" y="1700808"/>
            <a:ext cx="4180408" cy="4608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3600" b="1" dirty="0">
                <a:solidFill>
                  <a:srgbClr val="AB971D"/>
                </a:solidFill>
              </a:rPr>
              <a:t>基础设施</a:t>
            </a:r>
            <a:r>
              <a:rPr lang="zh-CN" altLang="en-US" sz="3600" b="1" dirty="0" smtClean="0">
                <a:solidFill>
                  <a:srgbClr val="AB971D"/>
                </a:solidFill>
              </a:rPr>
              <a:t>潜力</a:t>
            </a:r>
            <a:endParaRPr lang="en-US" altLang="zh-CN" sz="3600" b="1" dirty="0" smtClean="0">
              <a:solidFill>
                <a:srgbClr val="AB971D"/>
              </a:solidFill>
            </a:endParaRPr>
          </a:p>
          <a:p>
            <a:pPr algn="just"/>
            <a:r>
              <a:rPr lang="zh-CN" altLang="en-US" sz="2800" b="1" dirty="0" smtClean="0">
                <a:solidFill>
                  <a:prstClr val="black"/>
                </a:solidFill>
              </a:rPr>
              <a:t>距离</a:t>
            </a:r>
            <a:r>
              <a:rPr lang="en-US" altLang="zh-CN" sz="2800" b="1" dirty="0" smtClean="0">
                <a:solidFill>
                  <a:prstClr val="black"/>
                </a:solidFill>
              </a:rPr>
              <a:t>40</a:t>
            </a:r>
            <a:r>
              <a:rPr lang="zh-CN" altLang="en-US" sz="2800" b="1" dirty="0" smtClean="0">
                <a:solidFill>
                  <a:prstClr val="black"/>
                </a:solidFill>
              </a:rPr>
              <a:t>公里位于政府边区电站（</a:t>
            </a:r>
            <a:r>
              <a:rPr lang="en-US" altLang="zh-CN" sz="2800" b="1" dirty="0" smtClean="0">
                <a:solidFill>
                  <a:prstClr val="black"/>
                </a:solidFill>
              </a:rPr>
              <a:t>2400</a:t>
            </a:r>
            <a:r>
              <a:rPr lang="zh-CN" altLang="en-US" sz="2800" b="1" dirty="0" smtClean="0">
                <a:solidFill>
                  <a:prstClr val="black"/>
                </a:solidFill>
              </a:rPr>
              <a:t>兆瓦）</a:t>
            </a:r>
            <a:endParaRPr lang="en-US" altLang="zh-CN" sz="2800" b="1" dirty="0" smtClean="0">
              <a:solidFill>
                <a:prstClr val="black"/>
              </a:solidFill>
            </a:endParaRPr>
          </a:p>
          <a:p>
            <a:pPr algn="just"/>
            <a:endParaRPr lang="en-US" altLang="zh-CN" sz="2800" b="1" dirty="0" smtClean="0">
              <a:solidFill>
                <a:prstClr val="black"/>
              </a:solidFill>
            </a:endParaRPr>
          </a:p>
          <a:p>
            <a:pPr algn="just"/>
            <a:r>
              <a:rPr lang="zh-CN" altLang="en-US" sz="2800" b="1" dirty="0" smtClean="0">
                <a:solidFill>
                  <a:prstClr val="black"/>
                </a:solidFill>
              </a:rPr>
              <a:t>距离</a:t>
            </a:r>
            <a:r>
              <a:rPr lang="en-US" altLang="zh-CN" sz="2800" b="1" dirty="0" smtClean="0">
                <a:solidFill>
                  <a:prstClr val="black"/>
                </a:solidFill>
              </a:rPr>
              <a:t>19</a:t>
            </a:r>
            <a:r>
              <a:rPr lang="zh-CN" altLang="en-US" sz="2800" b="1" dirty="0">
                <a:solidFill>
                  <a:prstClr val="black"/>
                </a:solidFill>
              </a:rPr>
              <a:t>公里全球最大的储气库</a:t>
            </a:r>
            <a:endParaRPr lang="en-US" altLang="zh-CN" sz="2800" b="1" dirty="0" smtClean="0">
              <a:solidFill>
                <a:prstClr val="black"/>
              </a:solidFill>
            </a:endParaRPr>
          </a:p>
          <a:p>
            <a:pPr algn="just"/>
            <a:endParaRPr lang="en-US" altLang="zh-CN" sz="2800" b="1" dirty="0" smtClean="0">
              <a:solidFill>
                <a:prstClr val="black"/>
              </a:solidFill>
            </a:endParaRPr>
          </a:p>
          <a:p>
            <a:pPr algn="just"/>
            <a:r>
              <a:rPr lang="zh-CN" altLang="en-US" sz="2800" b="1" dirty="0" smtClean="0">
                <a:solidFill>
                  <a:prstClr val="black"/>
                </a:solidFill>
              </a:rPr>
              <a:t>距离</a:t>
            </a:r>
            <a:r>
              <a:rPr lang="en-US" altLang="zh-CN" sz="2800" b="1" dirty="0" smtClean="0">
                <a:solidFill>
                  <a:prstClr val="black"/>
                </a:solidFill>
              </a:rPr>
              <a:t>13</a:t>
            </a:r>
            <a:r>
              <a:rPr lang="zh-CN" altLang="en-US" sz="2800" b="1" dirty="0">
                <a:solidFill>
                  <a:prstClr val="black"/>
                </a:solidFill>
              </a:rPr>
              <a:t>公里位于水库</a:t>
            </a:r>
            <a:r>
              <a:rPr lang="zh-CN" altLang="en-US" sz="2800" b="1" dirty="0" smtClean="0">
                <a:solidFill>
                  <a:prstClr val="black"/>
                </a:solidFill>
              </a:rPr>
              <a:t>（</a:t>
            </a:r>
            <a:r>
              <a:rPr lang="zh-CN" altLang="en-US" sz="2800" b="1" dirty="0">
                <a:solidFill>
                  <a:schemeClr val="tx1"/>
                </a:solidFill>
              </a:rPr>
              <a:t>为大约</a:t>
            </a:r>
            <a:r>
              <a:rPr lang="en-US" altLang="zh-CN" sz="2800" b="1" dirty="0">
                <a:solidFill>
                  <a:schemeClr val="tx1"/>
                </a:solidFill>
              </a:rPr>
              <a:t>30%</a:t>
            </a:r>
            <a:r>
              <a:rPr lang="zh-CN" altLang="en-US" sz="2800" b="1" dirty="0">
                <a:solidFill>
                  <a:schemeClr val="tx1"/>
                </a:solidFill>
              </a:rPr>
              <a:t>的斯塔夫罗波尔</a:t>
            </a:r>
            <a:r>
              <a:rPr lang="zh-CN" altLang="en-US" sz="2800" b="1" dirty="0" smtClean="0">
                <a:solidFill>
                  <a:schemeClr val="tx1"/>
                </a:solidFill>
              </a:rPr>
              <a:t>边区</a:t>
            </a:r>
            <a:r>
              <a:rPr lang="zh-CN" altLang="en-US" sz="2800" b="1" dirty="0">
                <a:solidFill>
                  <a:schemeClr val="tx1"/>
                </a:solidFill>
              </a:rPr>
              <a:t>的居民供水）</a:t>
            </a:r>
            <a:endParaRPr lang="en-US" altLang="zh-CN" sz="2800" b="1" dirty="0" smtClean="0">
              <a:solidFill>
                <a:schemeClr val="tx1"/>
              </a:solidFill>
            </a:endParaRPr>
          </a:p>
          <a:p>
            <a:pPr algn="just"/>
            <a:endParaRPr lang="zh-CN" altLang="en-US" sz="2400" b="1" dirty="0" smtClean="0">
              <a:solidFill>
                <a:prstClr val="black"/>
              </a:solidFill>
            </a:endParaRPr>
          </a:p>
          <a:p>
            <a:pPr algn="just"/>
            <a:endParaRPr lang="en-US" altLang="zh-CN" sz="2000" b="1" dirty="0" smtClean="0">
              <a:solidFill>
                <a:prstClr val="black"/>
              </a:solidFill>
            </a:endParaRPr>
          </a:p>
        </p:txBody>
      </p:sp>
    </p:spTree>
    <p:extLst>
      <p:ext uri="{BB962C8B-B14F-4D97-AF65-F5344CB8AC3E}">
        <p14:creationId xmlns:p14="http://schemas.microsoft.com/office/powerpoint/2010/main" val="22882816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0482" name="Picture 2" descr="C:\Users\IV.Kochenkova\Desktop\2\14.jpg"/>
          <p:cNvPicPr>
            <a:picLocks noChangeAspect="1" noChangeArrowheads="1"/>
          </p:cNvPicPr>
          <p:nvPr/>
        </p:nvPicPr>
        <p:blipFill>
          <a:blip r:embed="rId2" cstate="print"/>
          <a:stretch>
            <a:fillRect/>
          </a:stretch>
        </p:blipFill>
        <p:spPr bwMode="auto">
          <a:xfrm>
            <a:off x="0" y="0"/>
            <a:ext cx="9144000" cy="6858000"/>
          </a:xfrm>
          <a:prstGeom prst="rect">
            <a:avLst/>
          </a:prstGeom>
          <a:noFill/>
        </p:spPr>
      </p:pic>
      <p:sp>
        <p:nvSpPr>
          <p:cNvPr id="6" name="Rounded Rectangle 5"/>
          <p:cNvSpPr/>
          <p:nvPr/>
        </p:nvSpPr>
        <p:spPr>
          <a:xfrm>
            <a:off x="292308" y="1412776"/>
            <a:ext cx="4104456" cy="52565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2000" b="1" dirty="0" smtClean="0">
              <a:solidFill>
                <a:srgbClr val="E2C77A"/>
              </a:solidFill>
            </a:endParaRPr>
          </a:p>
          <a:p>
            <a:endParaRPr lang="en-US" altLang="zh-CN" sz="2000" b="1" dirty="0" smtClean="0">
              <a:solidFill>
                <a:srgbClr val="E2C77A"/>
              </a:solidFill>
            </a:endParaRPr>
          </a:p>
          <a:p>
            <a:r>
              <a:rPr lang="zh-CN" altLang="en-US" sz="3600" b="1" dirty="0" smtClean="0">
                <a:solidFill>
                  <a:srgbClr val="E2C77A"/>
                </a:solidFill>
              </a:rPr>
              <a:t>市场领导者</a:t>
            </a:r>
            <a:endParaRPr lang="en-US" altLang="zh-CN" sz="3600" b="1" dirty="0" smtClean="0">
              <a:solidFill>
                <a:srgbClr val="E2C77A"/>
              </a:solidFill>
            </a:endParaRPr>
          </a:p>
          <a:p>
            <a:endParaRPr lang="en-US" sz="2000" b="1" dirty="0" smtClean="0">
              <a:solidFill>
                <a:srgbClr val="E2C77A"/>
              </a:solidFill>
            </a:endParaRPr>
          </a:p>
          <a:p>
            <a:r>
              <a:rPr lang="zh-CN" altLang="en-US" sz="2000" b="1" dirty="0" smtClean="0">
                <a:solidFill>
                  <a:schemeClr val="tx1"/>
                </a:solidFill>
              </a:rPr>
              <a:t>摩诺克里斯有限公司是用于电子与光电子行业人造蓝宝石和太阳能电池金属化浆料最大生产商之一。</a:t>
            </a:r>
            <a:endParaRPr lang="en-US" altLang="zh-CN" sz="2000" b="1" dirty="0" smtClean="0">
              <a:solidFill>
                <a:schemeClr val="tx1"/>
              </a:solidFill>
            </a:endParaRPr>
          </a:p>
          <a:p>
            <a:endParaRPr lang="en-US" altLang="zh-CN" sz="2000" b="1" dirty="0" smtClean="0">
              <a:solidFill>
                <a:schemeClr val="tx1"/>
              </a:solidFill>
            </a:endParaRPr>
          </a:p>
          <a:p>
            <a:r>
              <a:rPr lang="en-US" altLang="zh-CN" sz="2000" b="1" dirty="0" smtClean="0">
                <a:solidFill>
                  <a:schemeClr val="tx1"/>
                </a:solidFill>
              </a:rPr>
              <a:t>                            </a:t>
            </a:r>
            <a:r>
              <a:rPr lang="en-US" altLang="zh-CN" sz="2800" b="1" dirty="0" smtClean="0">
                <a:solidFill>
                  <a:schemeClr val="tx1"/>
                </a:solidFill>
              </a:rPr>
              <a:t>27%</a:t>
            </a:r>
          </a:p>
          <a:p>
            <a:r>
              <a:rPr lang="zh-CN" altLang="en-US" sz="2800" b="1" dirty="0" smtClean="0">
                <a:solidFill>
                  <a:schemeClr val="tx1"/>
                </a:solidFill>
              </a:rPr>
              <a:t>                市场份额</a:t>
            </a:r>
            <a:endParaRPr lang="en-US" altLang="zh-CN" sz="2800" b="1" dirty="0" smtClean="0">
              <a:solidFill>
                <a:schemeClr val="tx1"/>
              </a:solidFill>
            </a:endParaRPr>
          </a:p>
          <a:p>
            <a:r>
              <a:rPr lang="en-US" altLang="zh-CN" sz="2000" b="1" dirty="0" smtClean="0">
                <a:solidFill>
                  <a:schemeClr val="tx1"/>
                </a:solidFill>
              </a:rPr>
              <a:t>                       </a:t>
            </a:r>
            <a:r>
              <a:rPr lang="zh-CN" altLang="en-US" sz="2000" dirty="0" smtClean="0">
                <a:solidFill>
                  <a:schemeClr val="tx1"/>
                </a:solidFill>
              </a:rPr>
              <a:t>法国 </a:t>
            </a:r>
            <a:r>
              <a:rPr lang="en-US" altLang="zh-CN" sz="2000" dirty="0" err="1" smtClean="0">
                <a:solidFill>
                  <a:schemeClr val="tx1"/>
                </a:solidFill>
              </a:rPr>
              <a:t>Yole</a:t>
            </a:r>
            <a:r>
              <a:rPr lang="en-US" altLang="zh-CN" sz="2000" dirty="0" smtClean="0">
                <a:solidFill>
                  <a:schemeClr val="tx1"/>
                </a:solidFill>
              </a:rPr>
              <a:t>   Development</a:t>
            </a:r>
            <a:r>
              <a:rPr lang="zh-CN" altLang="en-US" sz="2000" dirty="0" smtClean="0">
                <a:solidFill>
                  <a:schemeClr val="tx1"/>
                </a:solidFill>
              </a:rPr>
              <a:t>公司调查（</a:t>
            </a:r>
            <a:r>
              <a:rPr lang="en-US" altLang="zh-CN" sz="2000" dirty="0" smtClean="0">
                <a:solidFill>
                  <a:schemeClr val="tx1"/>
                </a:solidFill>
              </a:rPr>
              <a:t>2015</a:t>
            </a:r>
            <a:r>
              <a:rPr lang="zh-CN" altLang="en-US" sz="2000" dirty="0" smtClean="0">
                <a:solidFill>
                  <a:schemeClr val="tx1"/>
                </a:solidFill>
              </a:rPr>
              <a:t>）</a:t>
            </a:r>
            <a:endParaRPr lang="en-US" altLang="zh-CN" sz="2000" dirty="0" smtClean="0">
              <a:solidFill>
                <a:schemeClr val="tx1"/>
              </a:solidFill>
            </a:endParaRPr>
          </a:p>
          <a:p>
            <a:endParaRPr lang="en-US" altLang="zh-CN" sz="2000" b="1" dirty="0" smtClean="0">
              <a:solidFill>
                <a:schemeClr val="tx1"/>
              </a:solidFill>
            </a:endParaRPr>
          </a:p>
          <a:p>
            <a:pPr algn="r"/>
            <a:r>
              <a:rPr lang="en-US" altLang="zh-CN" sz="2000" b="1" dirty="0" smtClean="0">
                <a:solidFill>
                  <a:schemeClr val="tx1"/>
                </a:solidFill>
              </a:rPr>
              <a:t>           </a:t>
            </a:r>
            <a:r>
              <a:rPr lang="en-US" altLang="zh-CN" sz="2400" b="1" dirty="0" smtClean="0">
                <a:solidFill>
                  <a:schemeClr val="tx1"/>
                </a:solidFill>
              </a:rPr>
              <a:t>2015</a:t>
            </a:r>
            <a:r>
              <a:rPr lang="zh-CN" altLang="en-US" sz="2400" b="1" dirty="0" smtClean="0">
                <a:solidFill>
                  <a:schemeClr val="tx1"/>
                </a:solidFill>
              </a:rPr>
              <a:t>年</a:t>
            </a:r>
            <a:r>
              <a:rPr lang="zh-CN" altLang="zh-CN" sz="2400" b="1" dirty="0">
                <a:solidFill>
                  <a:schemeClr val="tx1"/>
                </a:solidFill>
              </a:rPr>
              <a:t>制造出世界第一重的蓝宝石晶体</a:t>
            </a:r>
            <a:r>
              <a:rPr lang="ru-RU" altLang="zh-CN" sz="2400" b="1" dirty="0">
                <a:solidFill>
                  <a:schemeClr val="tx1"/>
                </a:solidFill>
              </a:rPr>
              <a:t>—300KG</a:t>
            </a:r>
            <a:endParaRPr lang="en-US" altLang="zh-CN" sz="2400" b="1" dirty="0" smtClean="0">
              <a:solidFill>
                <a:schemeClr val="tx1"/>
              </a:solidFill>
            </a:endParaRPr>
          </a:p>
          <a:p>
            <a:endParaRPr lang="en-US" altLang="zh-CN" sz="2000" b="1" dirty="0" smtClean="0">
              <a:solidFill>
                <a:schemeClr val="tx1"/>
              </a:solidFill>
            </a:endParaRPr>
          </a:p>
          <a:p>
            <a:endParaRPr lang="en-US" altLang="zh-CN" sz="2000" b="1" dirty="0" smtClean="0">
              <a:solidFill>
                <a:schemeClr val="tx1"/>
              </a:solidFill>
            </a:endParaRPr>
          </a:p>
          <a:p>
            <a:endParaRPr lang="en-US" altLang="zh-CN" sz="2000" b="1" dirty="0" smtClean="0">
              <a:solidFill>
                <a:schemeClr val="tx1"/>
              </a:solidFill>
            </a:endParaRPr>
          </a:p>
          <a:p>
            <a:endParaRPr lang="en-US" sz="2000" b="1" dirty="0">
              <a:solidFill>
                <a:schemeClr val="tx1"/>
              </a:solidFill>
            </a:endParaRPr>
          </a:p>
        </p:txBody>
      </p:sp>
      <p:pic>
        <p:nvPicPr>
          <p:cNvPr id="2050" name="Picture 2" descr="D:\acer\desktop\Рисунок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308" y="3815114"/>
            <a:ext cx="1543388" cy="141583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392188" y="188640"/>
            <a:ext cx="3275856" cy="697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prstClr val="white"/>
                </a:solidFill>
              </a:rPr>
              <a:t>斯塔夫罗波尔政府</a:t>
            </a:r>
            <a:endParaRPr lang="zh-CN" altLang="en-US" sz="2400" b="1" dirty="0">
              <a:solidFill>
                <a:prstClr val="white"/>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1506" name="Picture 2" descr="C:\Users\IV.Kochenkova\Desktop\2\15.jpg"/>
          <p:cNvPicPr>
            <a:picLocks noChangeAspect="1" noChangeArrowheads="1"/>
          </p:cNvPicPr>
          <p:nvPr/>
        </p:nvPicPr>
        <p:blipFill>
          <a:blip r:embed="rId2" cstate="print"/>
          <a:stretch>
            <a:fillRect/>
          </a:stretch>
        </p:blipFill>
        <p:spPr bwMode="auto">
          <a:xfrm>
            <a:off x="0" y="0"/>
            <a:ext cx="9144000" cy="6858000"/>
          </a:xfrm>
          <a:prstGeom prst="rect">
            <a:avLst/>
          </a:prstGeom>
          <a:noFill/>
        </p:spPr>
      </p:pic>
      <p:pic>
        <p:nvPicPr>
          <p:cNvPr id="5" name="Содержимое 4" descr="Безимени-1.jpg"/>
          <p:cNvPicPr>
            <a:picLocks noChangeAspect="1"/>
          </p:cNvPicPr>
          <p:nvPr/>
        </p:nvPicPr>
        <p:blipFill>
          <a:blip r:embed="rId3" cstate="print"/>
          <a:stretch>
            <a:fillRect/>
          </a:stretch>
        </p:blipFill>
        <p:spPr>
          <a:xfrm>
            <a:off x="1547664" y="332656"/>
            <a:ext cx="1838451" cy="836712"/>
          </a:xfrm>
          <a:prstGeom prst="rect">
            <a:avLst/>
          </a:prstGeom>
        </p:spPr>
      </p:pic>
      <p:sp>
        <p:nvSpPr>
          <p:cNvPr id="6" name="Rectangle 5"/>
          <p:cNvSpPr/>
          <p:nvPr/>
        </p:nvSpPr>
        <p:spPr>
          <a:xfrm>
            <a:off x="1403648" y="188640"/>
            <a:ext cx="3275856" cy="697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bg1"/>
                </a:solidFill>
              </a:rPr>
              <a:t>斯塔夫罗波尔政府</a:t>
            </a:r>
            <a:endParaRPr lang="zh-CN" altLang="en-US" sz="2400" b="1" dirty="0">
              <a:solidFill>
                <a:schemeClr val="bg1"/>
              </a:solidFill>
            </a:endParaRPr>
          </a:p>
        </p:txBody>
      </p:sp>
      <p:sp>
        <p:nvSpPr>
          <p:cNvPr id="8" name="Rounded Rectangle 7"/>
          <p:cNvSpPr/>
          <p:nvPr/>
        </p:nvSpPr>
        <p:spPr>
          <a:xfrm>
            <a:off x="467544" y="1412776"/>
            <a:ext cx="4104456" cy="21602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smtClean="0">
                <a:solidFill>
                  <a:srgbClr val="E2C77A"/>
                </a:solidFill>
              </a:rPr>
              <a:t>斯塔夫罗波尔投资到中国</a:t>
            </a:r>
            <a:endParaRPr lang="en-US" altLang="zh-CN" sz="2400" b="1" dirty="0" smtClean="0">
              <a:solidFill>
                <a:srgbClr val="E2C77A"/>
              </a:solidFill>
            </a:endParaRPr>
          </a:p>
          <a:p>
            <a:endParaRPr lang="en-US" b="1" dirty="0" smtClean="0">
              <a:solidFill>
                <a:srgbClr val="E2C77A"/>
              </a:solidFill>
            </a:endParaRPr>
          </a:p>
          <a:p>
            <a:r>
              <a:rPr lang="en-US" altLang="zh-CN" sz="2000" b="1" dirty="0" smtClean="0">
                <a:solidFill>
                  <a:schemeClr val="tx1"/>
                </a:solidFill>
              </a:rPr>
              <a:t>2014</a:t>
            </a:r>
            <a:r>
              <a:rPr lang="zh-CN" altLang="en-US" sz="2000" b="1" dirty="0" smtClean="0">
                <a:solidFill>
                  <a:schemeClr val="tx1"/>
                </a:solidFill>
              </a:rPr>
              <a:t>年“摩诺克里斯”在常州开了年产量</a:t>
            </a:r>
            <a:r>
              <a:rPr lang="en-US" altLang="zh-CN" sz="2000" b="1" dirty="0" smtClean="0">
                <a:solidFill>
                  <a:schemeClr val="tx1"/>
                </a:solidFill>
              </a:rPr>
              <a:t>1500</a:t>
            </a:r>
            <a:r>
              <a:rPr lang="zh-CN" altLang="en-US" sz="2000" b="1" dirty="0" smtClean="0">
                <a:solidFill>
                  <a:schemeClr val="tx1"/>
                </a:solidFill>
              </a:rPr>
              <a:t>顿的太阳能电池金属化浆料工厂</a:t>
            </a:r>
            <a:endParaRPr lang="en-US" sz="2000" b="1" dirty="0">
              <a:solidFill>
                <a:schemeClr val="tx1"/>
              </a:solidFill>
            </a:endParaRPr>
          </a:p>
        </p:txBody>
      </p:sp>
      <p:sp>
        <p:nvSpPr>
          <p:cNvPr id="9" name="Rounded Rectangle 8"/>
          <p:cNvSpPr/>
          <p:nvPr/>
        </p:nvSpPr>
        <p:spPr>
          <a:xfrm>
            <a:off x="2123728" y="5013176"/>
            <a:ext cx="2016224" cy="13681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smtClean="0">
                <a:solidFill>
                  <a:schemeClr val="tx1"/>
                </a:solidFill>
              </a:rPr>
              <a:t>全球太阳能电池金属化浆料市场份额</a:t>
            </a:r>
            <a:endParaRPr lang="en-US" sz="2000" b="1" dirty="0">
              <a:solidFill>
                <a:schemeClr val="tx1"/>
              </a:solidFill>
            </a:endParaRPr>
          </a:p>
        </p:txBody>
      </p:sp>
    </p:spTree>
    <p:extLst>
      <p:ext uri="{BB962C8B-B14F-4D97-AF65-F5344CB8AC3E}">
        <p14:creationId xmlns:p14="http://schemas.microsoft.com/office/powerpoint/2010/main" val="14430162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2530" name="Picture 2" descr="C:\Users\IV.Kochenkova\Desktop\2\минпром-16.jpg"/>
          <p:cNvPicPr>
            <a:picLocks noChangeAspect="1" noChangeArrowheads="1"/>
          </p:cNvPicPr>
          <p:nvPr/>
        </p:nvPicPr>
        <p:blipFill>
          <a:blip r:embed="rId2" cstate="print"/>
          <a:stretch>
            <a:fillRect/>
          </a:stretch>
        </p:blipFill>
        <p:spPr bwMode="auto">
          <a:xfrm>
            <a:off x="0" y="-28135"/>
            <a:ext cx="9144000" cy="6858000"/>
          </a:xfrm>
          <a:prstGeom prst="rect">
            <a:avLst/>
          </a:prstGeom>
          <a:noFill/>
        </p:spPr>
      </p:pic>
      <p:sp>
        <p:nvSpPr>
          <p:cNvPr id="6" name="Rounded Rectangle 5"/>
          <p:cNvSpPr/>
          <p:nvPr/>
        </p:nvSpPr>
        <p:spPr>
          <a:xfrm>
            <a:off x="1475656" y="260648"/>
            <a:ext cx="3168352" cy="8640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smtClean="0">
                <a:solidFill>
                  <a:schemeClr val="bg1"/>
                </a:solidFill>
              </a:rPr>
              <a:t>斯塔夫罗波尔政府</a:t>
            </a:r>
            <a:endParaRPr lang="en-US" sz="2400" b="1" dirty="0">
              <a:solidFill>
                <a:schemeClr val="bg1"/>
              </a:solidFill>
            </a:endParaRPr>
          </a:p>
        </p:txBody>
      </p:sp>
      <p:sp>
        <p:nvSpPr>
          <p:cNvPr id="7" name="Rounded Rectangle 6"/>
          <p:cNvSpPr/>
          <p:nvPr/>
        </p:nvSpPr>
        <p:spPr>
          <a:xfrm>
            <a:off x="179512" y="1342690"/>
            <a:ext cx="4176464" cy="20882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600" b="1" dirty="0" smtClean="0">
                <a:solidFill>
                  <a:srgbClr val="E2C77A"/>
                </a:solidFill>
              </a:rPr>
              <a:t>国内市场领导者</a:t>
            </a:r>
            <a:endParaRPr lang="en-US" altLang="zh-CN" sz="3600" b="1" dirty="0" smtClean="0">
              <a:solidFill>
                <a:srgbClr val="E2C77A"/>
              </a:solidFill>
            </a:endParaRPr>
          </a:p>
          <a:p>
            <a:r>
              <a:rPr lang="en-US" altLang="zh-CN" sz="2000" b="1" dirty="0" smtClean="0">
                <a:solidFill>
                  <a:schemeClr val="tx1"/>
                </a:solidFill>
              </a:rPr>
              <a:t>“</a:t>
            </a:r>
            <a:r>
              <a:rPr lang="en-US" altLang="zh-CN" sz="2000" b="1" dirty="0" err="1" smtClean="0">
                <a:solidFill>
                  <a:schemeClr val="tx1"/>
                </a:solidFill>
              </a:rPr>
              <a:t>Arnest</a:t>
            </a:r>
            <a:r>
              <a:rPr lang="en-US" altLang="zh-CN" sz="2000" b="1" dirty="0" smtClean="0">
                <a:solidFill>
                  <a:schemeClr val="tx1"/>
                </a:solidFill>
              </a:rPr>
              <a:t>”</a:t>
            </a:r>
            <a:r>
              <a:rPr lang="zh-CN" altLang="en-US" sz="2000" b="1" dirty="0" smtClean="0">
                <a:solidFill>
                  <a:schemeClr val="tx1"/>
                </a:solidFill>
              </a:rPr>
              <a:t>股份公司</a:t>
            </a:r>
            <a:endParaRPr lang="en-US" altLang="zh-CN" sz="2000" b="1" dirty="0" smtClean="0">
              <a:solidFill>
                <a:schemeClr val="tx1"/>
              </a:solidFill>
            </a:endParaRPr>
          </a:p>
          <a:p>
            <a:endParaRPr lang="en-US" altLang="zh-CN" b="1" dirty="0">
              <a:solidFill>
                <a:srgbClr val="E2C77A"/>
              </a:solidFill>
            </a:endParaRPr>
          </a:p>
          <a:p>
            <a:r>
              <a:rPr lang="zh-CN" altLang="en-US" sz="2000" b="1" dirty="0" smtClean="0">
                <a:solidFill>
                  <a:schemeClr val="tx1"/>
                </a:solidFill>
              </a:rPr>
              <a:t>生产喷雾产品和化妆品</a:t>
            </a:r>
            <a:endParaRPr lang="en-US" sz="2000" b="1" dirty="0">
              <a:solidFill>
                <a:schemeClr val="tx1"/>
              </a:solidFill>
            </a:endParaRPr>
          </a:p>
        </p:txBody>
      </p:sp>
      <p:sp>
        <p:nvSpPr>
          <p:cNvPr id="8" name="Rounded Rectangle 7"/>
          <p:cNvSpPr/>
          <p:nvPr/>
        </p:nvSpPr>
        <p:spPr>
          <a:xfrm>
            <a:off x="1979712" y="5013176"/>
            <a:ext cx="1872208" cy="10081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smtClean="0">
                <a:solidFill>
                  <a:schemeClr val="tx1"/>
                </a:solidFill>
              </a:rPr>
              <a:t>俄罗斯产</a:t>
            </a:r>
            <a:r>
              <a:rPr lang="zh-CN" altLang="en-US" sz="2000" b="1" dirty="0">
                <a:solidFill>
                  <a:schemeClr val="tx1"/>
                </a:solidFill>
              </a:rPr>
              <a:t>的</a:t>
            </a:r>
            <a:r>
              <a:rPr lang="zh-CN" altLang="en-US" sz="2000" b="1" dirty="0" smtClean="0">
                <a:solidFill>
                  <a:schemeClr val="tx1"/>
                </a:solidFill>
              </a:rPr>
              <a:t>化妆品</a:t>
            </a:r>
            <a:endParaRPr lang="en-US" altLang="zh-CN" sz="2000" b="1" dirty="0">
              <a:solidFill>
                <a:schemeClr val="tx1"/>
              </a:solidFill>
            </a:endParaRPr>
          </a:p>
        </p:txBody>
      </p:sp>
      <p:sp>
        <p:nvSpPr>
          <p:cNvPr id="9" name="Rounded Rectangle 8"/>
          <p:cNvSpPr/>
          <p:nvPr/>
        </p:nvSpPr>
        <p:spPr>
          <a:xfrm>
            <a:off x="395536" y="6237312"/>
            <a:ext cx="3456384" cy="6206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smtClean="0">
                <a:solidFill>
                  <a:schemeClr val="tx1"/>
                </a:solidFill>
              </a:rPr>
              <a:t>合作与 </a:t>
            </a:r>
            <a:r>
              <a:rPr lang="en-US" altLang="zh-CN" b="1" dirty="0" err="1" smtClean="0">
                <a:solidFill>
                  <a:schemeClr val="tx1"/>
                </a:solidFill>
              </a:rPr>
              <a:t>Scwarzkopf</a:t>
            </a:r>
            <a:r>
              <a:rPr lang="en-US" altLang="zh-CN" b="1" dirty="0" smtClean="0">
                <a:solidFill>
                  <a:schemeClr val="tx1"/>
                </a:solidFill>
              </a:rPr>
              <a:t>&amp; Henkel, Unilever, </a:t>
            </a:r>
            <a:r>
              <a:rPr lang="en-US" altLang="zh-CN" b="1" dirty="0" err="1" smtClean="0">
                <a:solidFill>
                  <a:schemeClr val="tx1"/>
                </a:solidFill>
              </a:rPr>
              <a:t>Beiersdorf</a:t>
            </a:r>
            <a:endParaRPr lang="en-US" b="1" dirty="0">
              <a:solidFill>
                <a:schemeClr val="tx1"/>
              </a:solidFill>
            </a:endParaRPr>
          </a:p>
        </p:txBody>
      </p:sp>
    </p:spTree>
    <p:extLst>
      <p:ext uri="{BB962C8B-B14F-4D97-AF65-F5344CB8AC3E}">
        <p14:creationId xmlns:p14="http://schemas.microsoft.com/office/powerpoint/2010/main" val="23529177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9" name="Content Placeholder 8" descr="imgpreview.jpg"/>
          <p:cNvPicPr>
            <a:picLocks noGrp="1" noChangeAspect="1"/>
          </p:cNvPicPr>
          <p:nvPr>
            <p:ph idx="1"/>
          </p:nvPr>
        </p:nvPicPr>
        <p:blipFill>
          <a:blip r:embed="rId2" cstate="print"/>
          <a:stretch>
            <a:fillRect/>
          </a:stretch>
        </p:blipFill>
        <p:spPr>
          <a:xfrm>
            <a:off x="3619500" y="3148806"/>
            <a:ext cx="1905000" cy="1428750"/>
          </a:xfrm>
        </p:spPr>
      </p:pic>
      <p:pic>
        <p:nvPicPr>
          <p:cNvPr id="41986" name="Picture 2"/>
          <p:cNvPicPr>
            <a:picLocks noChangeAspect="1" noChangeArrowheads="1"/>
          </p:cNvPicPr>
          <p:nvPr/>
        </p:nvPicPr>
        <p:blipFill>
          <a:blip r:embed="rId3" cstate="print"/>
          <a:stretch>
            <a:fillRect/>
          </a:stretch>
        </p:blipFill>
        <p:spPr bwMode="auto">
          <a:xfrm>
            <a:off x="0" y="0"/>
            <a:ext cx="9144000" cy="6858000"/>
          </a:xfrm>
          <a:prstGeom prst="rect">
            <a:avLst/>
          </a:prstGeom>
          <a:noFill/>
        </p:spPr>
      </p:pic>
      <p:pic>
        <p:nvPicPr>
          <p:cNvPr id="5" name="Содержимое 4" descr="Безимени-1.jpg"/>
          <p:cNvPicPr>
            <a:picLocks noChangeAspect="1"/>
          </p:cNvPicPr>
          <p:nvPr/>
        </p:nvPicPr>
        <p:blipFill>
          <a:blip r:embed="rId4" cstate="print"/>
          <a:stretch>
            <a:fillRect/>
          </a:stretch>
        </p:blipFill>
        <p:spPr>
          <a:xfrm>
            <a:off x="1547664" y="332656"/>
            <a:ext cx="1838451" cy="836712"/>
          </a:xfrm>
          <a:prstGeom prst="rect">
            <a:avLst/>
          </a:prstGeom>
        </p:spPr>
      </p:pic>
      <p:sp>
        <p:nvSpPr>
          <p:cNvPr id="6" name="Rectangle 5"/>
          <p:cNvSpPr/>
          <p:nvPr/>
        </p:nvSpPr>
        <p:spPr>
          <a:xfrm>
            <a:off x="1547664" y="188640"/>
            <a:ext cx="3275856" cy="697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prstClr val="white"/>
                </a:solidFill>
              </a:rPr>
              <a:t>斯塔夫罗波尔政府</a:t>
            </a:r>
            <a:endParaRPr lang="zh-CN" altLang="en-US" sz="2400" b="1" dirty="0">
              <a:solidFill>
                <a:prstClr val="white"/>
              </a:solidFill>
            </a:endParaRPr>
          </a:p>
        </p:txBody>
      </p:sp>
      <p:sp>
        <p:nvSpPr>
          <p:cNvPr id="8" name="Rounded Rectangle 7"/>
          <p:cNvSpPr/>
          <p:nvPr/>
        </p:nvSpPr>
        <p:spPr>
          <a:xfrm>
            <a:off x="251520" y="1340768"/>
            <a:ext cx="3888432" cy="33843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4000" b="1" dirty="0" smtClean="0">
                <a:solidFill>
                  <a:srgbClr val="E2C77A"/>
                </a:solidFill>
              </a:rPr>
              <a:t>名闻天下企业</a:t>
            </a:r>
            <a:endParaRPr lang="en-US" altLang="zh-CN" sz="4000" b="1" dirty="0" smtClean="0">
              <a:solidFill>
                <a:srgbClr val="E2C77A"/>
              </a:solidFill>
            </a:endParaRPr>
          </a:p>
          <a:p>
            <a:endParaRPr lang="en-US" sz="2000" b="1" dirty="0" smtClean="0">
              <a:solidFill>
                <a:srgbClr val="E2C77A"/>
              </a:solidFill>
            </a:endParaRPr>
          </a:p>
          <a:p>
            <a:r>
              <a:rPr lang="zh-CN" altLang="en-US" sz="2800" b="1" dirty="0" smtClean="0">
                <a:solidFill>
                  <a:prstClr val="black"/>
                </a:solidFill>
              </a:rPr>
              <a:t>本家企业是俄罗斯国内设备和电能记录系统领导生产商。</a:t>
            </a:r>
            <a:endParaRPr lang="en-US" altLang="zh-CN" sz="2800" b="1" dirty="0" smtClean="0">
              <a:solidFill>
                <a:prstClr val="black"/>
              </a:solidFill>
            </a:endParaRPr>
          </a:p>
          <a:p>
            <a:r>
              <a:rPr lang="zh-CN" altLang="en-US" sz="2800" b="1" dirty="0" smtClean="0">
                <a:solidFill>
                  <a:prstClr val="black"/>
                </a:solidFill>
              </a:rPr>
              <a:t>每年“</a:t>
            </a:r>
            <a:r>
              <a:rPr lang="en-US" altLang="zh-CN" sz="2800" b="1" dirty="0" err="1" smtClean="0">
                <a:solidFill>
                  <a:prstClr val="black"/>
                </a:solidFill>
              </a:rPr>
              <a:t>Energomera</a:t>
            </a:r>
            <a:r>
              <a:rPr lang="zh-CN" altLang="en-US" sz="2800" b="1" dirty="0" smtClean="0">
                <a:solidFill>
                  <a:prstClr val="black"/>
                </a:solidFill>
              </a:rPr>
              <a:t>”生产三百万计算器</a:t>
            </a:r>
            <a:endParaRPr lang="en-US" altLang="zh-CN" sz="2800" b="1" dirty="0" smtClean="0">
              <a:solidFill>
                <a:prstClr val="black"/>
              </a:solidFill>
            </a:endParaRPr>
          </a:p>
          <a:p>
            <a:endParaRPr lang="en-US" sz="2400" b="1" dirty="0">
              <a:solidFill>
                <a:prstClr val="black"/>
              </a:solidFill>
            </a:endParaRPr>
          </a:p>
        </p:txBody>
      </p:sp>
      <p:pic>
        <p:nvPicPr>
          <p:cNvPr id="10" name="Picture 9" descr="imgpreview.jpg"/>
          <p:cNvPicPr>
            <a:picLocks noChangeAspect="1"/>
          </p:cNvPicPr>
          <p:nvPr/>
        </p:nvPicPr>
        <p:blipFill>
          <a:blip r:embed="rId2" cstate="print"/>
          <a:stretch>
            <a:fillRect/>
          </a:stretch>
        </p:blipFill>
        <p:spPr>
          <a:xfrm>
            <a:off x="539552" y="4581128"/>
            <a:ext cx="3096344" cy="1428750"/>
          </a:xfrm>
          <a:prstGeom prst="rect">
            <a:avLst/>
          </a:prstGeom>
        </p:spPr>
      </p:pic>
    </p:spTree>
    <p:extLst>
      <p:ext uri="{BB962C8B-B14F-4D97-AF65-F5344CB8AC3E}">
        <p14:creationId xmlns:p14="http://schemas.microsoft.com/office/powerpoint/2010/main" val="40330429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3010" name="Picture 2"/>
          <p:cNvPicPr>
            <a:picLocks noChangeAspect="1" noChangeArrowheads="1"/>
          </p:cNvPicPr>
          <p:nvPr/>
        </p:nvPicPr>
        <p:blipFill>
          <a:blip r:embed="rId2" cstate="print"/>
          <a:stretch>
            <a:fillRect/>
          </a:stretch>
        </p:blipFill>
        <p:spPr bwMode="auto">
          <a:xfrm>
            <a:off x="0" y="0"/>
            <a:ext cx="9144000" cy="6858000"/>
          </a:xfrm>
          <a:prstGeom prst="rect">
            <a:avLst/>
          </a:prstGeom>
          <a:noFill/>
        </p:spPr>
      </p:pic>
      <p:pic>
        <p:nvPicPr>
          <p:cNvPr id="5" name="Содержимое 4" descr="Безимени-1.jpg"/>
          <p:cNvPicPr>
            <a:picLocks noChangeAspect="1"/>
          </p:cNvPicPr>
          <p:nvPr/>
        </p:nvPicPr>
        <p:blipFill>
          <a:blip r:embed="rId3" cstate="print"/>
          <a:stretch>
            <a:fillRect/>
          </a:stretch>
        </p:blipFill>
        <p:spPr>
          <a:xfrm>
            <a:off x="1547664" y="332656"/>
            <a:ext cx="1838451" cy="836712"/>
          </a:xfrm>
          <a:prstGeom prst="rect">
            <a:avLst/>
          </a:prstGeom>
        </p:spPr>
      </p:pic>
      <p:sp>
        <p:nvSpPr>
          <p:cNvPr id="6" name="Rectangle 5"/>
          <p:cNvSpPr/>
          <p:nvPr/>
        </p:nvSpPr>
        <p:spPr>
          <a:xfrm>
            <a:off x="1403648" y="188640"/>
            <a:ext cx="3275856" cy="697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bg1"/>
                </a:solidFill>
              </a:rPr>
              <a:t>斯塔夫罗波尔政府</a:t>
            </a:r>
            <a:endParaRPr lang="zh-CN" altLang="en-US" sz="2400" b="1" dirty="0">
              <a:solidFill>
                <a:schemeClr val="bg1"/>
              </a:solidFill>
            </a:endParaRPr>
          </a:p>
        </p:txBody>
      </p:sp>
      <p:sp>
        <p:nvSpPr>
          <p:cNvPr id="8" name="Rounded Rectangle 7"/>
          <p:cNvSpPr/>
          <p:nvPr/>
        </p:nvSpPr>
        <p:spPr>
          <a:xfrm>
            <a:off x="251520" y="1412776"/>
            <a:ext cx="4032448" cy="43204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smtClean="0">
                <a:solidFill>
                  <a:srgbClr val="E2C77A"/>
                </a:solidFill>
              </a:rPr>
              <a:t>通过国际标准注册的药物产业</a:t>
            </a:r>
            <a:endParaRPr lang="en-US" altLang="zh-CN" sz="3200" b="1" dirty="0" smtClean="0">
              <a:solidFill>
                <a:srgbClr val="E2C77A"/>
              </a:solidFill>
            </a:endParaRPr>
          </a:p>
          <a:p>
            <a:endParaRPr lang="en-US" altLang="zh-CN" sz="3200" b="1" dirty="0" smtClean="0">
              <a:solidFill>
                <a:srgbClr val="E2C77A"/>
              </a:solidFill>
            </a:endParaRPr>
          </a:p>
          <a:p>
            <a:pPr algn="ctr"/>
            <a:r>
              <a:rPr lang="en-US" altLang="zh-CN" sz="3600" b="1" dirty="0" smtClean="0">
                <a:solidFill>
                  <a:schemeClr val="tx1"/>
                </a:solidFill>
              </a:rPr>
              <a:t>“</a:t>
            </a:r>
            <a:r>
              <a:rPr lang="en-US" altLang="zh-CN" sz="3600" b="1" dirty="0" err="1" smtClean="0">
                <a:solidFill>
                  <a:schemeClr val="tx1"/>
                </a:solidFill>
              </a:rPr>
              <a:t>Biokom</a:t>
            </a:r>
            <a:r>
              <a:rPr lang="en-US" altLang="zh-CN" sz="3600" b="1" dirty="0" smtClean="0">
                <a:solidFill>
                  <a:schemeClr val="tx1"/>
                </a:solidFill>
              </a:rPr>
              <a:t>”</a:t>
            </a:r>
          </a:p>
          <a:p>
            <a:endParaRPr lang="en-US" altLang="zh-CN" sz="3600" b="1" dirty="0">
              <a:solidFill>
                <a:srgbClr val="E2C77A"/>
              </a:solidFill>
            </a:endParaRPr>
          </a:p>
          <a:p>
            <a:r>
              <a:rPr lang="zh-CN" altLang="en-US" sz="2800" b="1" dirty="0" smtClean="0">
                <a:solidFill>
                  <a:schemeClr val="tx1"/>
                </a:solidFill>
              </a:rPr>
              <a:t>“</a:t>
            </a:r>
            <a:r>
              <a:rPr lang="en-US" altLang="zh-CN" sz="2800" b="1" dirty="0" smtClean="0">
                <a:solidFill>
                  <a:schemeClr val="tx1"/>
                </a:solidFill>
              </a:rPr>
              <a:t>Biocom”</a:t>
            </a:r>
            <a:r>
              <a:rPr lang="zh-CN" altLang="en-US" sz="2800" b="1" dirty="0">
                <a:solidFill>
                  <a:schemeClr val="tx1"/>
                </a:solidFill>
              </a:rPr>
              <a:t>独资</a:t>
            </a:r>
            <a:r>
              <a:rPr lang="zh-CN" altLang="en-US" sz="2800" b="1" dirty="0" smtClean="0">
                <a:solidFill>
                  <a:schemeClr val="tx1"/>
                </a:solidFill>
              </a:rPr>
              <a:t>公司生产通用名药物和药物合同制造。</a:t>
            </a:r>
            <a:endParaRPr lang="en-US" sz="2800" b="1" dirty="0">
              <a:solidFill>
                <a:schemeClr val="tx1"/>
              </a:solidFill>
            </a:endParaRPr>
          </a:p>
        </p:txBody>
      </p:sp>
    </p:spTree>
    <p:extLst>
      <p:ext uri="{BB962C8B-B14F-4D97-AF65-F5344CB8AC3E}">
        <p14:creationId xmlns:p14="http://schemas.microsoft.com/office/powerpoint/2010/main" val="18054965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5" name="TextBox 4"/>
          <p:cNvSpPr txBox="1"/>
          <p:nvPr/>
        </p:nvSpPr>
        <p:spPr>
          <a:xfrm>
            <a:off x="179512" y="2311712"/>
            <a:ext cx="4147289" cy="1477328"/>
          </a:xfrm>
          <a:prstGeom prst="rect">
            <a:avLst/>
          </a:prstGeom>
          <a:noFill/>
        </p:spPr>
        <p:txBody>
          <a:bodyPr wrap="none" rtlCol="0">
            <a:spAutoFit/>
          </a:bodyPr>
          <a:lstStyle/>
          <a:p>
            <a:r>
              <a:rPr lang="ru-RU" dirty="0" smtClean="0">
                <a:latin typeface="Arial Narrow" pitchFamily="34" charset="0"/>
              </a:rPr>
              <a:t>«</a:t>
            </a:r>
            <a:r>
              <a:rPr lang="ru-RU" dirty="0" err="1" smtClean="0">
                <a:latin typeface="Arial Narrow" pitchFamily="34" charset="0"/>
              </a:rPr>
              <a:t>Стилсофт</a:t>
            </a:r>
            <a:r>
              <a:rPr lang="ru-RU" dirty="0" smtClean="0">
                <a:latin typeface="Arial Narrow" pitchFamily="34" charset="0"/>
              </a:rPr>
              <a:t>» - динамично развивающаяся</a:t>
            </a:r>
            <a:endParaRPr lang="en-US" dirty="0" smtClean="0">
              <a:latin typeface="Arial Narrow" pitchFamily="34" charset="0"/>
            </a:endParaRPr>
          </a:p>
          <a:p>
            <a:r>
              <a:rPr lang="ru-RU" dirty="0" smtClean="0">
                <a:latin typeface="Arial Narrow" pitchFamily="34" charset="0"/>
              </a:rPr>
              <a:t>Группа компаний, способная решать</a:t>
            </a:r>
            <a:endParaRPr lang="en-US" dirty="0" smtClean="0">
              <a:latin typeface="Arial Narrow" pitchFamily="34" charset="0"/>
            </a:endParaRPr>
          </a:p>
          <a:p>
            <a:r>
              <a:rPr lang="ru-RU" dirty="0" smtClean="0">
                <a:latin typeface="Arial Narrow" pitchFamily="34" charset="0"/>
              </a:rPr>
              <a:t>инженерные задачи любой сложности</a:t>
            </a:r>
            <a:endParaRPr lang="en-US" dirty="0" smtClean="0">
              <a:latin typeface="Arial Narrow" pitchFamily="34" charset="0"/>
            </a:endParaRPr>
          </a:p>
          <a:p>
            <a:r>
              <a:rPr lang="ru-RU" dirty="0" smtClean="0">
                <a:latin typeface="Arial Narrow" pitchFamily="34" charset="0"/>
              </a:rPr>
              <a:t>и реализовывать проекты</a:t>
            </a:r>
            <a:r>
              <a:rPr lang="en-US" dirty="0" smtClean="0">
                <a:latin typeface="Arial Narrow" pitchFamily="34" charset="0"/>
              </a:rPr>
              <a:t> </a:t>
            </a:r>
            <a:r>
              <a:rPr lang="ru-RU" dirty="0" smtClean="0">
                <a:latin typeface="Arial Narrow" pitchFamily="34" charset="0"/>
              </a:rPr>
              <a:t>на стратегических</a:t>
            </a:r>
            <a:endParaRPr lang="en-US" dirty="0" smtClean="0">
              <a:latin typeface="Arial Narrow" pitchFamily="34" charset="0"/>
            </a:endParaRPr>
          </a:p>
          <a:p>
            <a:r>
              <a:rPr lang="ru-RU" dirty="0" smtClean="0">
                <a:latin typeface="Arial Narrow" pitchFamily="34" charset="0"/>
              </a:rPr>
              <a:t>и критически</a:t>
            </a:r>
            <a:r>
              <a:rPr lang="en-US" dirty="0" smtClean="0">
                <a:latin typeface="Arial Narrow" pitchFamily="34" charset="0"/>
              </a:rPr>
              <a:t> </a:t>
            </a:r>
            <a:r>
              <a:rPr lang="ru-RU" dirty="0" smtClean="0">
                <a:latin typeface="Arial Narrow" pitchFamily="34" charset="0"/>
              </a:rPr>
              <a:t>важных объектах России.</a:t>
            </a:r>
            <a:endParaRPr lang="ru-RU" dirty="0">
              <a:latin typeface="Arial Narrow" pitchFamily="34" charset="0"/>
            </a:endParaRPr>
          </a:p>
        </p:txBody>
      </p:sp>
      <p:pic>
        <p:nvPicPr>
          <p:cNvPr id="44039" name="Picture 7" descr="http://www.graphicon.ru/files/content/russia_companies/stilsoft.png"/>
          <p:cNvPicPr>
            <a:picLocks noChangeAspect="1" noChangeArrowheads="1"/>
          </p:cNvPicPr>
          <p:nvPr/>
        </p:nvPicPr>
        <p:blipFill>
          <a:blip r:embed="rId2" cstate="print"/>
          <a:srcRect/>
          <a:stretch>
            <a:fillRect/>
          </a:stretch>
        </p:blipFill>
        <p:spPr bwMode="auto">
          <a:xfrm>
            <a:off x="539552" y="4653136"/>
            <a:ext cx="2952329" cy="1251533"/>
          </a:xfrm>
          <a:prstGeom prst="rect">
            <a:avLst/>
          </a:prstGeom>
          <a:noFill/>
        </p:spPr>
      </p:pic>
      <p:sp>
        <p:nvSpPr>
          <p:cNvPr id="7" name="Прямоугольник 6"/>
          <p:cNvSpPr/>
          <p:nvPr/>
        </p:nvSpPr>
        <p:spPr>
          <a:xfrm>
            <a:off x="251520" y="1412776"/>
            <a:ext cx="3384260" cy="369332"/>
          </a:xfrm>
          <a:prstGeom prst="rect">
            <a:avLst/>
          </a:prstGeom>
        </p:spPr>
        <p:txBody>
          <a:bodyPr wrap="none">
            <a:spAutoFit/>
          </a:bodyPr>
          <a:lstStyle/>
          <a:p>
            <a:r>
              <a:rPr lang="ru-RU" dirty="0" smtClean="0">
                <a:solidFill>
                  <a:srgbClr val="AB971D"/>
                </a:solidFill>
                <a:latin typeface="Arial Narrow" pitchFamily="34" charset="0"/>
                <a:cs typeface="Times New Roman" pitchFamily="18" charset="0"/>
              </a:rPr>
              <a:t>Ведущая инжиниринговая компания</a:t>
            </a:r>
            <a:endParaRPr lang="ru-RU" dirty="0">
              <a:solidFill>
                <a:srgbClr val="AB971D"/>
              </a:solidFill>
              <a:latin typeface="Arial Narrow" pitchFamily="34" charset="0"/>
              <a:cs typeface="Times New Roman" pitchFamily="18" charset="0"/>
            </a:endParaRPr>
          </a:p>
        </p:txBody>
      </p:sp>
      <p:pic>
        <p:nvPicPr>
          <p:cNvPr id="9" name="Содержимое 8" descr="18.jpg"/>
          <p:cNvPicPr>
            <a:picLocks noGrp="1" noChangeAspect="1"/>
          </p:cNvPicPr>
          <p:nvPr>
            <p:ph idx="1"/>
          </p:nvPr>
        </p:nvPicPr>
        <p:blipFill>
          <a:blip r:embed="rId3" cstate="print"/>
          <a:stretch>
            <a:fillRect/>
          </a:stretch>
        </p:blipFill>
        <p:spPr>
          <a:xfrm>
            <a:off x="-36512" y="-27384"/>
            <a:ext cx="9180512" cy="6885384"/>
          </a:xfrm>
        </p:spPr>
      </p:pic>
      <p:sp>
        <p:nvSpPr>
          <p:cNvPr id="8" name="Rectangle 7"/>
          <p:cNvSpPr/>
          <p:nvPr/>
        </p:nvSpPr>
        <p:spPr>
          <a:xfrm>
            <a:off x="1475656" y="188640"/>
            <a:ext cx="3275856" cy="697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bg1"/>
                </a:solidFill>
              </a:rPr>
              <a:t>斯塔夫罗波尔政府</a:t>
            </a:r>
            <a:endParaRPr lang="zh-CN" altLang="en-US" sz="2400" b="1" dirty="0">
              <a:solidFill>
                <a:schemeClr val="bg1"/>
              </a:solidFill>
            </a:endParaRPr>
          </a:p>
        </p:txBody>
      </p:sp>
      <p:sp>
        <p:nvSpPr>
          <p:cNvPr id="11" name="Rounded Rectangle 10"/>
          <p:cNvSpPr/>
          <p:nvPr/>
        </p:nvSpPr>
        <p:spPr>
          <a:xfrm>
            <a:off x="0" y="1052736"/>
            <a:ext cx="4283968" cy="352839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600" b="1" dirty="0" smtClean="0">
                <a:solidFill>
                  <a:srgbClr val="E2C77A"/>
                </a:solidFill>
              </a:rPr>
              <a:t>主流工程公司</a:t>
            </a:r>
            <a:endParaRPr lang="en-US" altLang="zh-CN" sz="3600" b="1" dirty="0" smtClean="0">
              <a:solidFill>
                <a:srgbClr val="E2C77A"/>
              </a:solidFill>
            </a:endParaRPr>
          </a:p>
          <a:p>
            <a:endParaRPr lang="en-US" b="1" dirty="0" smtClean="0">
              <a:solidFill>
                <a:srgbClr val="E2C77A"/>
              </a:solidFill>
            </a:endParaRPr>
          </a:p>
          <a:p>
            <a:r>
              <a:rPr lang="zh-CN" altLang="zh-CN" sz="3200" b="1" dirty="0">
                <a:solidFill>
                  <a:schemeClr val="tx1"/>
                </a:solidFill>
              </a:rPr>
              <a:t>工程公司《</a:t>
            </a:r>
            <a:r>
              <a:rPr lang="ru-RU" altLang="zh-CN" sz="3200" b="1" dirty="0">
                <a:solidFill>
                  <a:schemeClr val="tx1"/>
                </a:solidFill>
              </a:rPr>
              <a:t>Stilsoft</a:t>
            </a:r>
            <a:r>
              <a:rPr lang="zh-CN" altLang="zh-CN" sz="3200" b="1" dirty="0">
                <a:solidFill>
                  <a:schemeClr val="tx1"/>
                </a:solidFill>
              </a:rPr>
              <a:t>》根据自己技术批量硬件和软件用作监控、分析、登记、门禁</a:t>
            </a:r>
            <a:endParaRPr lang="en-US" sz="3200" b="1" dirty="0">
              <a:solidFill>
                <a:schemeClr val="tx1"/>
              </a:solidFill>
            </a:endParaRPr>
          </a:p>
        </p:txBody>
      </p:sp>
    </p:spTree>
    <p:extLst>
      <p:ext uri="{BB962C8B-B14F-4D97-AF65-F5344CB8AC3E}">
        <p14:creationId xmlns:p14="http://schemas.microsoft.com/office/powerpoint/2010/main" val="13497640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9218" name="Picture 2" descr="C:\Users\IV.Kochenkova\Desktop\2\3.jpg"/>
          <p:cNvPicPr>
            <a:picLocks noChangeAspect="1" noChangeArrowheads="1"/>
          </p:cNvPicPr>
          <p:nvPr/>
        </p:nvPicPr>
        <p:blipFill>
          <a:blip r:embed="rId2" cstate="print"/>
          <a:stretch>
            <a:fillRect/>
          </a:stretch>
        </p:blipFill>
        <p:spPr bwMode="auto">
          <a:xfrm>
            <a:off x="0" y="0"/>
            <a:ext cx="9144000" cy="6858000"/>
          </a:xfrm>
          <a:prstGeom prst="rect">
            <a:avLst/>
          </a:prstGeom>
          <a:noFill/>
        </p:spPr>
      </p:pic>
      <p:sp>
        <p:nvSpPr>
          <p:cNvPr id="7" name="Rectangle 6"/>
          <p:cNvSpPr/>
          <p:nvPr/>
        </p:nvSpPr>
        <p:spPr>
          <a:xfrm>
            <a:off x="0" y="1412776"/>
            <a:ext cx="4932040" cy="1368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solidFill>
                  <a:srgbClr val="D4BA38"/>
                </a:solidFill>
              </a:rPr>
              <a:t>经济</a:t>
            </a:r>
            <a:r>
              <a:rPr lang="zh-CN" altLang="en-US" sz="3200" b="1" dirty="0">
                <a:solidFill>
                  <a:srgbClr val="D4BA38"/>
                </a:solidFill>
              </a:rPr>
              <a:t>增长</a:t>
            </a:r>
            <a:endParaRPr lang="en-US" altLang="zh-CN" sz="3200" b="1" dirty="0">
              <a:solidFill>
                <a:srgbClr val="D4BA38"/>
              </a:solidFill>
            </a:endParaRPr>
          </a:p>
          <a:p>
            <a:pPr algn="ctr"/>
            <a:r>
              <a:rPr lang="zh-CN" altLang="en-US" sz="2400" b="1" dirty="0" smtClean="0">
                <a:solidFill>
                  <a:prstClr val="black"/>
                </a:solidFill>
              </a:rPr>
              <a:t>地区生产总值</a:t>
            </a:r>
            <a:r>
              <a:rPr lang="en-US" altLang="zh-CN" sz="2400" b="1" dirty="0" smtClean="0">
                <a:solidFill>
                  <a:prstClr val="black"/>
                </a:solidFill>
              </a:rPr>
              <a:t>: </a:t>
            </a:r>
            <a:r>
              <a:rPr lang="zh-CN" altLang="en-US" sz="2400" b="1" dirty="0" smtClean="0">
                <a:solidFill>
                  <a:prstClr val="black"/>
                </a:solidFill>
              </a:rPr>
              <a:t>五百五十三亿六百万</a:t>
            </a:r>
            <a:r>
              <a:rPr lang="zh-CN" altLang="en-US" sz="2400" b="1" dirty="0" smtClean="0">
                <a:solidFill>
                  <a:prstClr val="black"/>
                </a:solidFill>
              </a:rPr>
              <a:t> </a:t>
            </a:r>
            <a:r>
              <a:rPr lang="en-US" altLang="zh-CN" sz="2400" b="1" dirty="0" smtClean="0">
                <a:solidFill>
                  <a:prstClr val="black"/>
                </a:solidFill>
              </a:rPr>
              <a:t>RMB </a:t>
            </a:r>
            <a:r>
              <a:rPr lang="zh-CN" altLang="en-US" sz="2400" b="1" dirty="0" smtClean="0">
                <a:solidFill>
                  <a:prstClr val="black"/>
                </a:solidFill>
              </a:rPr>
              <a:t>（</a:t>
            </a:r>
            <a:r>
              <a:rPr lang="en-US" altLang="zh-CN" sz="2400" b="1" dirty="0" smtClean="0">
                <a:solidFill>
                  <a:prstClr val="black"/>
                </a:solidFill>
              </a:rPr>
              <a:t>55 306.4 </a:t>
            </a:r>
            <a:r>
              <a:rPr lang="en-US" altLang="zh-CN" sz="2400" b="1" dirty="0" err="1" smtClean="0">
                <a:solidFill>
                  <a:prstClr val="black"/>
                </a:solidFill>
              </a:rPr>
              <a:t>mln</a:t>
            </a:r>
            <a:r>
              <a:rPr lang="en-US" altLang="zh-CN" sz="2400" b="1" dirty="0" smtClean="0">
                <a:solidFill>
                  <a:prstClr val="black"/>
                </a:solidFill>
              </a:rPr>
              <a:t> RMB)</a:t>
            </a:r>
            <a:endParaRPr lang="zh-CN" altLang="en-US" sz="2000" dirty="0">
              <a:solidFill>
                <a:prstClr val="black"/>
              </a:solidFill>
            </a:endParaRPr>
          </a:p>
        </p:txBody>
      </p:sp>
      <p:sp>
        <p:nvSpPr>
          <p:cNvPr id="8" name="Rectangle 7"/>
          <p:cNvSpPr/>
          <p:nvPr/>
        </p:nvSpPr>
        <p:spPr>
          <a:xfrm>
            <a:off x="0" y="4797152"/>
            <a:ext cx="4283968" cy="1827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prstClr val="black"/>
                </a:solidFill>
              </a:rPr>
              <a:t>地区生产总值变动</a:t>
            </a:r>
            <a:endParaRPr lang="en-US" altLang="zh-CN" sz="2000" b="1" dirty="0" smtClean="0">
              <a:solidFill>
                <a:prstClr val="black"/>
              </a:solidFill>
            </a:endParaRPr>
          </a:p>
          <a:p>
            <a:pPr algn="ctr"/>
            <a:endParaRPr lang="en-US" altLang="zh-CN" sz="2000" b="1" dirty="0">
              <a:solidFill>
                <a:prstClr val="black"/>
              </a:solidFill>
            </a:endParaRPr>
          </a:p>
          <a:p>
            <a:pPr algn="ctr"/>
            <a:r>
              <a:rPr lang="zh-CN" altLang="en-US" b="1" dirty="0" smtClean="0">
                <a:solidFill>
                  <a:prstClr val="black"/>
                </a:solidFill>
              </a:rPr>
              <a:t>人均总值</a:t>
            </a:r>
            <a:r>
              <a:rPr lang="zh-CN" altLang="en-US" b="1" dirty="0" smtClean="0">
                <a:solidFill>
                  <a:prstClr val="black"/>
                </a:solidFill>
              </a:rPr>
              <a:t>：</a:t>
            </a:r>
            <a:r>
              <a:rPr lang="zh-CN" altLang="en-US" sz="2000" b="1" dirty="0">
                <a:solidFill>
                  <a:prstClr val="black"/>
                </a:solidFill>
              </a:rPr>
              <a:t>两万</a:t>
            </a:r>
            <a:r>
              <a:rPr lang="en-US" altLang="zh-CN" sz="2000" b="1" dirty="0" smtClean="0">
                <a:solidFill>
                  <a:prstClr val="black"/>
                </a:solidFill>
              </a:rPr>
              <a:t> </a:t>
            </a:r>
            <a:r>
              <a:rPr lang="en-US" altLang="zh-CN" b="1" dirty="0" smtClean="0">
                <a:solidFill>
                  <a:prstClr val="black"/>
                </a:solidFill>
              </a:rPr>
              <a:t>RMB</a:t>
            </a:r>
          </a:p>
          <a:p>
            <a:pPr algn="ctr"/>
            <a:endParaRPr lang="en-US" altLang="zh-CN" b="1" dirty="0" smtClean="0">
              <a:solidFill>
                <a:prstClr val="black"/>
              </a:solidFill>
            </a:endParaRPr>
          </a:p>
          <a:p>
            <a:pPr algn="ctr"/>
            <a:r>
              <a:rPr lang="zh-CN" altLang="en-US" b="1" dirty="0">
                <a:solidFill>
                  <a:prstClr val="black"/>
                </a:solidFill>
              </a:rPr>
              <a:t>比例</a:t>
            </a:r>
            <a:r>
              <a:rPr lang="zh-CN" altLang="en-US" b="1" dirty="0" smtClean="0">
                <a:solidFill>
                  <a:prstClr val="black"/>
                </a:solidFill>
              </a:rPr>
              <a:t>：</a:t>
            </a:r>
            <a:r>
              <a:rPr lang="zh-CN" altLang="en-US" b="1" dirty="0">
                <a:solidFill>
                  <a:prstClr val="black"/>
                </a:solidFill>
              </a:rPr>
              <a:t>零趸（</a:t>
            </a:r>
            <a:r>
              <a:rPr lang="en-US" altLang="zh-CN" b="1" dirty="0" smtClean="0">
                <a:solidFill>
                  <a:prstClr val="black"/>
                </a:solidFill>
              </a:rPr>
              <a:t>19.6%</a:t>
            </a:r>
            <a:r>
              <a:rPr lang="zh-CN" altLang="en-US" b="1" dirty="0" smtClean="0">
                <a:solidFill>
                  <a:prstClr val="black"/>
                </a:solidFill>
              </a:rPr>
              <a:t>），农业（</a:t>
            </a:r>
            <a:r>
              <a:rPr lang="en-US" altLang="zh-CN" b="1" dirty="0" smtClean="0">
                <a:solidFill>
                  <a:prstClr val="black"/>
                </a:solidFill>
              </a:rPr>
              <a:t>12.1%</a:t>
            </a:r>
            <a:r>
              <a:rPr lang="zh-CN" altLang="en-US" b="1" dirty="0" smtClean="0">
                <a:solidFill>
                  <a:prstClr val="black"/>
                </a:solidFill>
              </a:rPr>
              <a:t>），</a:t>
            </a:r>
            <a:r>
              <a:rPr lang="zh-CN" altLang="en-US" b="1" dirty="0">
                <a:solidFill>
                  <a:prstClr val="black"/>
                </a:solidFill>
              </a:rPr>
              <a:t>制造</a:t>
            </a:r>
            <a:r>
              <a:rPr lang="zh-CN" altLang="en-US" b="1" dirty="0" smtClean="0">
                <a:solidFill>
                  <a:prstClr val="black"/>
                </a:solidFill>
              </a:rPr>
              <a:t>工业（</a:t>
            </a:r>
            <a:r>
              <a:rPr lang="en-US" altLang="zh-CN" b="1" dirty="0" smtClean="0">
                <a:solidFill>
                  <a:prstClr val="black"/>
                </a:solidFill>
              </a:rPr>
              <a:t>11.8%</a:t>
            </a:r>
            <a:r>
              <a:rPr lang="zh-CN" altLang="en-US" b="1" dirty="0" smtClean="0">
                <a:solidFill>
                  <a:prstClr val="black"/>
                </a:solidFill>
              </a:rPr>
              <a:t>）。</a:t>
            </a:r>
            <a:endParaRPr lang="en-US" altLang="zh-CN" b="1" dirty="0">
              <a:solidFill>
                <a:prstClr val="black"/>
              </a:solidFill>
            </a:endParaRPr>
          </a:p>
          <a:p>
            <a:pPr algn="ctr"/>
            <a:endParaRPr lang="zh-CN" altLang="en-US" dirty="0">
              <a:solidFill>
                <a:prstClr val="black"/>
              </a:solidFill>
            </a:endParaRPr>
          </a:p>
        </p:txBody>
      </p:sp>
      <p:sp>
        <p:nvSpPr>
          <p:cNvPr id="9" name="Rectangle 8"/>
          <p:cNvSpPr/>
          <p:nvPr/>
        </p:nvSpPr>
        <p:spPr>
          <a:xfrm>
            <a:off x="1392188" y="188640"/>
            <a:ext cx="3275856" cy="697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prstClr val="white"/>
                </a:solidFill>
              </a:rPr>
              <a:t>斯塔夫罗波尔政府</a:t>
            </a:r>
            <a:endParaRPr lang="zh-CN" altLang="en-US" sz="2400" b="1" dirty="0">
              <a:solidFill>
                <a:prstClr val="white"/>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3554" name="Picture 2" descr="C:\Users\IV.Kochenkova\Desktop\2\минпром-17.jpg"/>
          <p:cNvPicPr>
            <a:picLocks noChangeAspect="1" noChangeArrowheads="1"/>
          </p:cNvPicPr>
          <p:nvPr/>
        </p:nvPicPr>
        <p:blipFill>
          <a:blip r:embed="rId2" cstate="print"/>
          <a:stretch>
            <a:fillRect/>
          </a:stretch>
        </p:blipFill>
        <p:spPr bwMode="auto">
          <a:xfrm>
            <a:off x="0" y="0"/>
            <a:ext cx="9144000" cy="6858000"/>
          </a:xfrm>
          <a:prstGeom prst="rect">
            <a:avLst/>
          </a:prstGeom>
          <a:noFill/>
        </p:spPr>
      </p:pic>
      <p:sp>
        <p:nvSpPr>
          <p:cNvPr id="5" name="Rectangle 4"/>
          <p:cNvSpPr/>
          <p:nvPr/>
        </p:nvSpPr>
        <p:spPr>
          <a:xfrm>
            <a:off x="1475656" y="188640"/>
            <a:ext cx="3275856" cy="697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bg1"/>
                </a:solidFill>
              </a:rPr>
              <a:t>斯塔夫罗波尔政府</a:t>
            </a:r>
            <a:endParaRPr lang="zh-CN" altLang="en-US" sz="2400" b="1" dirty="0">
              <a:solidFill>
                <a:schemeClr val="bg1"/>
              </a:solidFill>
            </a:endParaRPr>
          </a:p>
        </p:txBody>
      </p:sp>
      <p:sp>
        <p:nvSpPr>
          <p:cNvPr id="7" name="Rounded Rectangle 6"/>
          <p:cNvSpPr/>
          <p:nvPr/>
        </p:nvSpPr>
        <p:spPr>
          <a:xfrm>
            <a:off x="179512" y="1484784"/>
            <a:ext cx="4608512" cy="23042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600" b="1" dirty="0" smtClean="0">
                <a:solidFill>
                  <a:srgbClr val="E2C77A"/>
                </a:solidFill>
              </a:rPr>
              <a:t>独特性化工工程</a:t>
            </a:r>
            <a:endParaRPr lang="en-US" altLang="zh-CN" sz="3600" b="1" dirty="0" smtClean="0">
              <a:solidFill>
                <a:srgbClr val="E2C77A"/>
              </a:solidFill>
            </a:endParaRPr>
          </a:p>
          <a:p>
            <a:endParaRPr lang="en-US" b="1" dirty="0" smtClean="0">
              <a:solidFill>
                <a:srgbClr val="E2C77A"/>
              </a:solidFill>
            </a:endParaRPr>
          </a:p>
          <a:p>
            <a:r>
              <a:rPr lang="zh-CN" altLang="en-US" sz="2000" b="1" dirty="0" smtClean="0">
                <a:solidFill>
                  <a:schemeClr val="tx1"/>
                </a:solidFill>
              </a:rPr>
              <a:t>“</a:t>
            </a:r>
            <a:r>
              <a:rPr lang="en-US" altLang="zh-CN" sz="2000" b="1" dirty="0" err="1" smtClean="0">
                <a:solidFill>
                  <a:schemeClr val="tx1"/>
                </a:solidFill>
              </a:rPr>
              <a:t>Nevinomissky</a:t>
            </a:r>
            <a:r>
              <a:rPr lang="en-US" altLang="zh-CN" sz="2000" b="1" dirty="0" smtClean="0">
                <a:solidFill>
                  <a:schemeClr val="tx1"/>
                </a:solidFill>
              </a:rPr>
              <a:t> </a:t>
            </a:r>
            <a:r>
              <a:rPr lang="en-US" altLang="zh-CN" sz="2000" b="1" dirty="0" err="1" smtClean="0">
                <a:solidFill>
                  <a:schemeClr val="tx1"/>
                </a:solidFill>
              </a:rPr>
              <a:t>Azot</a:t>
            </a:r>
            <a:r>
              <a:rPr lang="zh-CN" altLang="en-US" sz="2000" b="1" dirty="0" smtClean="0">
                <a:solidFill>
                  <a:schemeClr val="tx1"/>
                </a:solidFill>
              </a:rPr>
              <a:t>”有限公司是东欧最大属于矿物化工“</a:t>
            </a:r>
            <a:r>
              <a:rPr lang="en-US" altLang="zh-CN" sz="2000" b="1" dirty="0" err="1" smtClean="0">
                <a:solidFill>
                  <a:schemeClr val="tx1"/>
                </a:solidFill>
              </a:rPr>
              <a:t>EvroChim</a:t>
            </a:r>
            <a:r>
              <a:rPr lang="zh-CN" altLang="en-US" sz="2000" b="1" dirty="0" smtClean="0">
                <a:solidFill>
                  <a:schemeClr val="tx1"/>
                </a:solidFill>
              </a:rPr>
              <a:t>”公司的工厂。 工厂属于俄罗斯三个最大生产氮肥肥料工厂，产品范围宽。</a:t>
            </a:r>
            <a:endParaRPr lang="en-US" sz="2000" b="1" dirty="0">
              <a:solidFill>
                <a:schemeClr val="tx1"/>
              </a:solidFill>
            </a:endParaRPr>
          </a:p>
        </p:txBody>
      </p:sp>
      <p:sp>
        <p:nvSpPr>
          <p:cNvPr id="8" name="Rounded Rectangle 7"/>
          <p:cNvSpPr/>
          <p:nvPr/>
        </p:nvSpPr>
        <p:spPr>
          <a:xfrm>
            <a:off x="899592" y="4077072"/>
            <a:ext cx="3528392" cy="10081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b="1" dirty="0" smtClean="0">
                <a:solidFill>
                  <a:schemeClr val="tx1"/>
                </a:solidFill>
              </a:rPr>
              <a:t>2013</a:t>
            </a:r>
            <a:r>
              <a:rPr lang="zh-CN" altLang="en-US" sz="2400" b="1" dirty="0" smtClean="0">
                <a:solidFill>
                  <a:schemeClr val="tx1"/>
                </a:solidFill>
              </a:rPr>
              <a:t>年建立了俄罗斯唯一生产三聚氰胺工厂</a:t>
            </a:r>
            <a:endParaRPr lang="en-US" sz="2400" b="1" dirty="0">
              <a:solidFill>
                <a:schemeClr val="tx1"/>
              </a:solidFill>
            </a:endParaRPr>
          </a:p>
        </p:txBody>
      </p:sp>
      <p:sp>
        <p:nvSpPr>
          <p:cNvPr id="9" name="Rounded Rectangle 8"/>
          <p:cNvSpPr/>
          <p:nvPr/>
        </p:nvSpPr>
        <p:spPr>
          <a:xfrm>
            <a:off x="971600" y="5373216"/>
            <a:ext cx="3312368" cy="12241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smtClean="0">
                <a:solidFill>
                  <a:schemeClr val="tx1"/>
                </a:solidFill>
              </a:rPr>
              <a:t>俄罗斯唯一生产甲基</a:t>
            </a:r>
            <a:r>
              <a:rPr lang="zh-CN" altLang="en-US" sz="2400" b="1" dirty="0">
                <a:solidFill>
                  <a:schemeClr val="tx1"/>
                </a:solidFill>
              </a:rPr>
              <a:t>乙酸盐、高纯度晶体状的醋酸及聚乙烯醇</a:t>
            </a:r>
            <a:endParaRPr lang="en-US" sz="2400" b="1" dirty="0">
              <a:solidFill>
                <a:schemeClr val="tx1"/>
              </a:solidFill>
            </a:endParaRPr>
          </a:p>
        </p:txBody>
      </p:sp>
    </p:spTree>
    <p:extLst>
      <p:ext uri="{BB962C8B-B14F-4D97-AF65-F5344CB8AC3E}">
        <p14:creationId xmlns:p14="http://schemas.microsoft.com/office/powerpoint/2010/main" val="29991713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4578" name="Picture 2" descr="C:\Users\IV.Kochenkova\Desktop\2\минпром-18.jpg"/>
          <p:cNvPicPr>
            <a:picLocks noChangeAspect="1" noChangeArrowheads="1"/>
          </p:cNvPicPr>
          <p:nvPr/>
        </p:nvPicPr>
        <p:blipFill>
          <a:blip r:embed="rId2" cstate="print"/>
          <a:stretch>
            <a:fillRect/>
          </a:stretch>
        </p:blipFill>
        <p:spPr bwMode="auto">
          <a:xfrm>
            <a:off x="0" y="0"/>
            <a:ext cx="9144000" cy="6858000"/>
          </a:xfrm>
          <a:prstGeom prst="rect">
            <a:avLst/>
          </a:prstGeom>
          <a:noFill/>
        </p:spPr>
      </p:pic>
      <p:sp>
        <p:nvSpPr>
          <p:cNvPr id="5" name="Rectangle 4"/>
          <p:cNvSpPr/>
          <p:nvPr/>
        </p:nvSpPr>
        <p:spPr>
          <a:xfrm>
            <a:off x="1584826" y="188640"/>
            <a:ext cx="3275856" cy="697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bg1"/>
                </a:solidFill>
              </a:rPr>
              <a:t>斯塔夫罗波尔政府</a:t>
            </a:r>
            <a:endParaRPr lang="zh-CN" altLang="en-US" sz="2400" b="1" dirty="0">
              <a:solidFill>
                <a:schemeClr val="bg1"/>
              </a:solidFill>
            </a:endParaRPr>
          </a:p>
        </p:txBody>
      </p:sp>
      <p:sp>
        <p:nvSpPr>
          <p:cNvPr id="7" name="Rounded Rectangle 6"/>
          <p:cNvSpPr/>
          <p:nvPr/>
        </p:nvSpPr>
        <p:spPr>
          <a:xfrm>
            <a:off x="179512" y="1340768"/>
            <a:ext cx="4392488" cy="25922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smtClean="0">
                <a:solidFill>
                  <a:srgbClr val="E2C77A"/>
                </a:solidFill>
              </a:rPr>
              <a:t>石油化学产品</a:t>
            </a:r>
            <a:endParaRPr lang="en-US" altLang="zh-CN" sz="3200" b="1" dirty="0" smtClean="0">
              <a:solidFill>
                <a:srgbClr val="E2C77A"/>
              </a:solidFill>
            </a:endParaRPr>
          </a:p>
          <a:p>
            <a:endParaRPr lang="en-US" b="1" dirty="0" smtClean="0">
              <a:solidFill>
                <a:srgbClr val="E2C77A"/>
              </a:solidFill>
            </a:endParaRPr>
          </a:p>
          <a:p>
            <a:r>
              <a:rPr lang="zh-CN" altLang="en-US" sz="2000" b="1" dirty="0" smtClean="0">
                <a:solidFill>
                  <a:schemeClr val="tx1"/>
                </a:solidFill>
              </a:rPr>
              <a:t>“</a:t>
            </a:r>
            <a:r>
              <a:rPr lang="en-US" altLang="zh-CN" sz="2000" b="1" dirty="0" err="1" smtClean="0">
                <a:solidFill>
                  <a:schemeClr val="tx1"/>
                </a:solidFill>
              </a:rPr>
              <a:t>Stavrolen</a:t>
            </a:r>
            <a:r>
              <a:rPr lang="zh-CN" altLang="en-US" sz="2000" b="1" dirty="0" smtClean="0">
                <a:solidFill>
                  <a:schemeClr val="tx1"/>
                </a:solidFill>
              </a:rPr>
              <a:t>”公司（属于</a:t>
            </a:r>
            <a:r>
              <a:rPr lang="en-US" altLang="zh-CN" sz="2000" b="1" dirty="0" err="1" smtClean="0">
                <a:solidFill>
                  <a:schemeClr val="tx1"/>
                </a:solidFill>
              </a:rPr>
              <a:t>Lukoil-Neftehim</a:t>
            </a:r>
            <a:r>
              <a:rPr lang="en-US" altLang="zh-CN" sz="2000" b="1" dirty="0" smtClean="0">
                <a:solidFill>
                  <a:schemeClr val="tx1"/>
                </a:solidFill>
              </a:rPr>
              <a:t> </a:t>
            </a:r>
            <a:r>
              <a:rPr lang="zh-CN" altLang="en-US" sz="2000" b="1" dirty="0" smtClean="0">
                <a:solidFill>
                  <a:schemeClr val="tx1"/>
                </a:solidFill>
              </a:rPr>
              <a:t>集团）位于</a:t>
            </a:r>
            <a:r>
              <a:rPr lang="en-US" altLang="zh-CN" sz="2000" b="1" dirty="0" err="1" smtClean="0">
                <a:solidFill>
                  <a:schemeClr val="tx1"/>
                </a:solidFill>
              </a:rPr>
              <a:t>Budennovsk</a:t>
            </a:r>
            <a:r>
              <a:rPr lang="en-US" altLang="zh-CN" sz="2000" b="1" dirty="0" smtClean="0">
                <a:solidFill>
                  <a:schemeClr val="tx1"/>
                </a:solidFill>
              </a:rPr>
              <a:t> </a:t>
            </a:r>
            <a:r>
              <a:rPr lang="zh-CN" altLang="en-US" sz="2000" b="1" dirty="0" smtClean="0">
                <a:solidFill>
                  <a:schemeClr val="tx1"/>
                </a:solidFill>
              </a:rPr>
              <a:t>城市的工厂生产</a:t>
            </a:r>
            <a:r>
              <a:rPr lang="en-US" altLang="zh-CN" sz="2000" b="1" dirty="0" smtClean="0">
                <a:solidFill>
                  <a:schemeClr val="tx1"/>
                </a:solidFill>
              </a:rPr>
              <a:t>300 000 </a:t>
            </a:r>
            <a:r>
              <a:rPr lang="zh-CN" altLang="en-US" sz="2000" b="1" dirty="0" smtClean="0">
                <a:solidFill>
                  <a:schemeClr val="tx1"/>
                </a:solidFill>
              </a:rPr>
              <a:t>顿低压聚乙烯，这种产品用于塑料袋，煤气管道，其他产品制造。除此之外，本工厂还生产聚丙烯，苯，乙酸乙烯酯和其他化学品</a:t>
            </a:r>
            <a:endParaRPr lang="en-US" sz="2000" b="1" dirty="0">
              <a:solidFill>
                <a:schemeClr val="tx1"/>
              </a:solidFill>
            </a:endParaRPr>
          </a:p>
        </p:txBody>
      </p:sp>
      <p:sp>
        <p:nvSpPr>
          <p:cNvPr id="8" name="Rounded Rectangle 7"/>
          <p:cNvSpPr/>
          <p:nvPr/>
        </p:nvSpPr>
        <p:spPr>
          <a:xfrm>
            <a:off x="1691680" y="5013176"/>
            <a:ext cx="2592288" cy="93610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smtClean="0">
                <a:solidFill>
                  <a:schemeClr val="tx1"/>
                </a:solidFill>
              </a:rPr>
              <a:t>俄罗斯低压聚乙烯市场份额</a:t>
            </a:r>
            <a:endParaRPr lang="en-US" sz="2000" b="1" dirty="0">
              <a:solidFill>
                <a:schemeClr val="tx1"/>
              </a:solidFill>
            </a:endParaRPr>
          </a:p>
        </p:txBody>
      </p:sp>
      <p:sp>
        <p:nvSpPr>
          <p:cNvPr id="9" name="Rounded Rectangle 8"/>
          <p:cNvSpPr/>
          <p:nvPr/>
        </p:nvSpPr>
        <p:spPr>
          <a:xfrm>
            <a:off x="827584" y="6165304"/>
            <a:ext cx="3312368" cy="6926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b="1" dirty="0" smtClean="0">
                <a:solidFill>
                  <a:schemeClr val="tx1"/>
                </a:solidFill>
              </a:rPr>
              <a:t>俄罗斯低压聚乙烯第二大制造商，聚丙烯 </a:t>
            </a:r>
            <a:r>
              <a:rPr lang="en-US" altLang="zh-CN" sz="2000" b="1" dirty="0" smtClean="0">
                <a:solidFill>
                  <a:schemeClr val="tx1"/>
                </a:solidFill>
              </a:rPr>
              <a:t>- </a:t>
            </a:r>
            <a:r>
              <a:rPr lang="zh-CN" altLang="en-US" sz="2000" b="1" dirty="0" smtClean="0">
                <a:solidFill>
                  <a:schemeClr val="tx1"/>
                </a:solidFill>
              </a:rPr>
              <a:t>第三</a:t>
            </a:r>
            <a:endParaRPr lang="en-US" sz="2000" dirty="0">
              <a:solidFill>
                <a:schemeClr val="tx1"/>
              </a:solidFill>
            </a:endParaRPr>
          </a:p>
        </p:txBody>
      </p:sp>
    </p:spTree>
    <p:extLst>
      <p:ext uri="{BB962C8B-B14F-4D97-AF65-F5344CB8AC3E}">
        <p14:creationId xmlns:p14="http://schemas.microsoft.com/office/powerpoint/2010/main" val="38582963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5602" name="Picture 2" descr="C:\Users\IV.Kochenkova\Desktop\2\19.jpg"/>
          <p:cNvPicPr>
            <a:picLocks noChangeAspect="1" noChangeArrowheads="1"/>
          </p:cNvPicPr>
          <p:nvPr/>
        </p:nvPicPr>
        <p:blipFill>
          <a:blip r:embed="rId2" cstate="print"/>
          <a:stretch>
            <a:fillRect/>
          </a:stretch>
        </p:blipFill>
        <p:spPr bwMode="auto">
          <a:xfrm>
            <a:off x="0" y="27384"/>
            <a:ext cx="9144000" cy="6858000"/>
          </a:xfrm>
          <a:prstGeom prst="rect">
            <a:avLst/>
          </a:prstGeom>
          <a:noFill/>
        </p:spPr>
      </p:pic>
      <p:sp>
        <p:nvSpPr>
          <p:cNvPr id="5" name="Rectangle 4"/>
          <p:cNvSpPr/>
          <p:nvPr/>
        </p:nvSpPr>
        <p:spPr>
          <a:xfrm>
            <a:off x="1403648" y="188640"/>
            <a:ext cx="3275856" cy="697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prstClr val="white"/>
                </a:solidFill>
              </a:rPr>
              <a:t>斯塔夫罗波尔政府</a:t>
            </a:r>
            <a:endParaRPr lang="zh-CN" altLang="en-US" sz="2400" b="1" dirty="0">
              <a:solidFill>
                <a:prstClr val="white"/>
              </a:solidFill>
            </a:endParaRPr>
          </a:p>
        </p:txBody>
      </p:sp>
      <p:sp>
        <p:nvSpPr>
          <p:cNvPr id="7" name="Rounded Rectangle 6"/>
          <p:cNvSpPr/>
          <p:nvPr/>
        </p:nvSpPr>
        <p:spPr>
          <a:xfrm>
            <a:off x="179512" y="1268760"/>
            <a:ext cx="3600400" cy="54452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smtClean="0">
                <a:solidFill>
                  <a:srgbClr val="E2C77A"/>
                </a:solidFill>
              </a:rPr>
              <a:t>其他合作伙伴</a:t>
            </a:r>
            <a:endParaRPr lang="en-US" sz="1600" b="1" dirty="0" smtClean="0">
              <a:solidFill>
                <a:srgbClr val="E2C77A"/>
              </a:solidFill>
            </a:endParaRPr>
          </a:p>
          <a:p>
            <a:endParaRPr lang="en-US" altLang="zh-CN" b="1" dirty="0" smtClean="0">
              <a:solidFill>
                <a:prstClr val="black"/>
              </a:solidFill>
            </a:endParaRPr>
          </a:p>
          <a:p>
            <a:r>
              <a:rPr lang="zh-CN" altLang="en-US" sz="2000" b="1" dirty="0" smtClean="0">
                <a:solidFill>
                  <a:prstClr val="black"/>
                </a:solidFill>
              </a:rPr>
              <a:t>半导体仪器与二极管</a:t>
            </a:r>
            <a:endParaRPr lang="en-US" altLang="zh-CN" sz="2000" b="1" dirty="0" smtClean="0">
              <a:solidFill>
                <a:prstClr val="black"/>
              </a:solidFill>
            </a:endParaRPr>
          </a:p>
          <a:p>
            <a:r>
              <a:rPr lang="zh-CN" altLang="en-US" sz="2000" b="1" dirty="0" smtClean="0">
                <a:solidFill>
                  <a:prstClr val="black"/>
                </a:solidFill>
              </a:rPr>
              <a:t>高精度电动机</a:t>
            </a:r>
            <a:endParaRPr lang="en-US" altLang="zh-CN" sz="2000" b="1" dirty="0" smtClean="0">
              <a:solidFill>
                <a:prstClr val="black"/>
              </a:solidFill>
            </a:endParaRPr>
          </a:p>
          <a:p>
            <a:r>
              <a:rPr lang="zh-CN" altLang="en-US" sz="2000" b="1" dirty="0" smtClean="0">
                <a:solidFill>
                  <a:prstClr val="black"/>
                </a:solidFill>
              </a:rPr>
              <a:t>泡沫聚氨酯（泡棉）</a:t>
            </a:r>
            <a:endParaRPr lang="en-US" altLang="zh-CN" sz="2000" b="1" dirty="0" smtClean="0">
              <a:solidFill>
                <a:prstClr val="black"/>
              </a:solidFill>
            </a:endParaRPr>
          </a:p>
          <a:p>
            <a:r>
              <a:rPr lang="zh-CN" altLang="en-US" sz="2000" b="1" dirty="0" smtClean="0">
                <a:solidFill>
                  <a:prstClr val="black"/>
                </a:solidFill>
              </a:rPr>
              <a:t>矿物肥料</a:t>
            </a:r>
            <a:endParaRPr lang="en-US" altLang="zh-CN" sz="2000" b="1" dirty="0" smtClean="0">
              <a:solidFill>
                <a:prstClr val="black"/>
              </a:solidFill>
            </a:endParaRPr>
          </a:p>
          <a:p>
            <a:r>
              <a:rPr lang="zh-CN" altLang="en-US" sz="2000" b="1" dirty="0" smtClean="0">
                <a:solidFill>
                  <a:prstClr val="black"/>
                </a:solidFill>
              </a:rPr>
              <a:t>玻璃瓶</a:t>
            </a:r>
            <a:endParaRPr lang="en-US" altLang="zh-CN" sz="2000" b="1" dirty="0" smtClean="0">
              <a:solidFill>
                <a:prstClr val="black"/>
              </a:solidFill>
            </a:endParaRPr>
          </a:p>
          <a:p>
            <a:r>
              <a:rPr lang="zh-CN" altLang="en-US" sz="2000" b="1" dirty="0" smtClean="0">
                <a:solidFill>
                  <a:prstClr val="black"/>
                </a:solidFill>
              </a:rPr>
              <a:t>食品塑料包装</a:t>
            </a:r>
            <a:endParaRPr lang="en-US" altLang="zh-CN" sz="2000" b="1" dirty="0" smtClean="0">
              <a:solidFill>
                <a:prstClr val="black"/>
              </a:solidFill>
            </a:endParaRPr>
          </a:p>
          <a:p>
            <a:r>
              <a:rPr lang="zh-CN" altLang="en-US" sz="2000" b="1" dirty="0" smtClean="0">
                <a:solidFill>
                  <a:prstClr val="black"/>
                </a:solidFill>
              </a:rPr>
              <a:t>聚乙烯袋</a:t>
            </a:r>
            <a:endParaRPr lang="en-US" altLang="zh-CN" sz="2000" b="1" dirty="0" smtClean="0">
              <a:solidFill>
                <a:prstClr val="black"/>
              </a:solidFill>
            </a:endParaRPr>
          </a:p>
          <a:p>
            <a:r>
              <a:rPr lang="zh-CN" altLang="en-US" sz="2000" b="1" dirty="0" smtClean="0">
                <a:solidFill>
                  <a:prstClr val="black"/>
                </a:solidFill>
              </a:rPr>
              <a:t>布袋和聚丙烯袋</a:t>
            </a:r>
            <a:endParaRPr lang="en-US" altLang="zh-CN" sz="2000" b="1" dirty="0" smtClean="0">
              <a:solidFill>
                <a:prstClr val="black"/>
              </a:solidFill>
            </a:endParaRPr>
          </a:p>
          <a:p>
            <a:r>
              <a:rPr lang="zh-CN" altLang="en-US" sz="2000" b="1" dirty="0" smtClean="0">
                <a:solidFill>
                  <a:prstClr val="black"/>
                </a:solidFill>
              </a:rPr>
              <a:t>产业和技术带</a:t>
            </a:r>
            <a:endParaRPr lang="en-US" altLang="zh-CN" sz="2000" b="1" dirty="0" smtClean="0">
              <a:solidFill>
                <a:prstClr val="black"/>
              </a:solidFill>
            </a:endParaRPr>
          </a:p>
          <a:p>
            <a:r>
              <a:rPr lang="zh-CN" altLang="en-US" sz="2000" b="1" dirty="0" smtClean="0">
                <a:solidFill>
                  <a:prstClr val="black"/>
                </a:solidFill>
              </a:rPr>
              <a:t>电工设备</a:t>
            </a:r>
            <a:endParaRPr lang="en-US" altLang="zh-CN" sz="2000" b="1" dirty="0" smtClean="0">
              <a:solidFill>
                <a:prstClr val="black"/>
              </a:solidFill>
            </a:endParaRPr>
          </a:p>
          <a:p>
            <a:r>
              <a:rPr lang="zh-CN" altLang="en-US" sz="2000" b="1" dirty="0" smtClean="0">
                <a:solidFill>
                  <a:prstClr val="black"/>
                </a:solidFill>
              </a:rPr>
              <a:t>空气，油，燃料净化过滤器</a:t>
            </a:r>
            <a:endParaRPr lang="en-US" altLang="zh-CN" sz="2000" b="1" dirty="0" smtClean="0">
              <a:solidFill>
                <a:prstClr val="black"/>
              </a:solidFill>
            </a:endParaRPr>
          </a:p>
          <a:p>
            <a:r>
              <a:rPr lang="zh-CN" altLang="en-US" sz="2000" b="1" dirty="0" smtClean="0">
                <a:solidFill>
                  <a:prstClr val="black"/>
                </a:solidFill>
              </a:rPr>
              <a:t>制动蹄</a:t>
            </a:r>
            <a:endParaRPr lang="en-US" altLang="zh-CN" sz="2000" b="1" dirty="0" smtClean="0">
              <a:solidFill>
                <a:prstClr val="black"/>
              </a:solidFill>
            </a:endParaRPr>
          </a:p>
          <a:p>
            <a:r>
              <a:rPr lang="zh-CN" altLang="en-US" sz="2000" b="1" dirty="0" smtClean="0">
                <a:solidFill>
                  <a:prstClr val="black"/>
                </a:solidFill>
              </a:rPr>
              <a:t>汽车发动系统</a:t>
            </a:r>
            <a:endParaRPr lang="en-US" altLang="zh-CN" sz="2000" b="1" dirty="0" smtClean="0">
              <a:solidFill>
                <a:prstClr val="black"/>
              </a:solidFill>
            </a:endParaRPr>
          </a:p>
          <a:p>
            <a:r>
              <a:rPr lang="zh-CN" altLang="en-US" sz="2000" b="1" dirty="0" smtClean="0">
                <a:solidFill>
                  <a:prstClr val="black"/>
                </a:solidFill>
              </a:rPr>
              <a:t>钢筋和其他产品</a:t>
            </a:r>
            <a:endParaRPr lang="en-US" sz="2000" b="1" dirty="0">
              <a:solidFill>
                <a:prstClr val="black"/>
              </a:solidFill>
            </a:endParaRPr>
          </a:p>
        </p:txBody>
      </p:sp>
    </p:spTree>
    <p:extLst>
      <p:ext uri="{BB962C8B-B14F-4D97-AF65-F5344CB8AC3E}">
        <p14:creationId xmlns:p14="http://schemas.microsoft.com/office/powerpoint/2010/main" val="25496486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5602" name="Picture 2"/>
          <p:cNvPicPr>
            <a:picLocks noChangeAspect="1" noChangeArrowheads="1"/>
          </p:cNvPicPr>
          <p:nvPr/>
        </p:nvPicPr>
        <p:blipFill>
          <a:blip r:embed="rId2" cstate="print"/>
          <a:stretch>
            <a:fillRect/>
          </a:stretch>
        </p:blipFill>
        <p:spPr bwMode="auto">
          <a:xfrm>
            <a:off x="0" y="0"/>
            <a:ext cx="9144000" cy="6858000"/>
          </a:xfrm>
          <a:prstGeom prst="rect">
            <a:avLst/>
          </a:prstGeom>
          <a:noFill/>
        </p:spPr>
      </p:pic>
      <p:sp>
        <p:nvSpPr>
          <p:cNvPr id="5" name="Rectangle 4"/>
          <p:cNvSpPr/>
          <p:nvPr/>
        </p:nvSpPr>
        <p:spPr>
          <a:xfrm>
            <a:off x="1475656" y="188640"/>
            <a:ext cx="3275856" cy="697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bg1"/>
                </a:solidFill>
              </a:rPr>
              <a:t>斯塔夫罗波尔政府</a:t>
            </a:r>
            <a:endParaRPr lang="zh-CN" altLang="en-US" sz="2400" b="1" dirty="0">
              <a:solidFill>
                <a:schemeClr val="bg1"/>
              </a:solidFill>
            </a:endParaRPr>
          </a:p>
        </p:txBody>
      </p:sp>
      <p:sp>
        <p:nvSpPr>
          <p:cNvPr id="7" name="Rounded Rectangle 6"/>
          <p:cNvSpPr/>
          <p:nvPr/>
        </p:nvSpPr>
        <p:spPr>
          <a:xfrm>
            <a:off x="179512" y="1412776"/>
            <a:ext cx="4608512" cy="194421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0" y="1412776"/>
            <a:ext cx="4716016" cy="21602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0" y="1988840"/>
            <a:ext cx="4499992" cy="4680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dirty="0" smtClean="0">
              <a:solidFill>
                <a:schemeClr val="bg2">
                  <a:lumMod val="75000"/>
                </a:schemeClr>
              </a:solidFill>
            </a:endParaRPr>
          </a:p>
          <a:p>
            <a:endParaRPr lang="en-US" altLang="zh-CN" sz="2800" b="1" dirty="0" smtClean="0">
              <a:solidFill>
                <a:srgbClr val="E2C77A"/>
              </a:solidFill>
            </a:endParaRPr>
          </a:p>
          <a:p>
            <a:r>
              <a:rPr lang="zh-CN" altLang="en-US" sz="2800" b="1" dirty="0" smtClean="0">
                <a:solidFill>
                  <a:srgbClr val="E2C77A"/>
                </a:solidFill>
              </a:rPr>
              <a:t>联邦区性疗养地</a:t>
            </a:r>
            <a:endParaRPr lang="en-US" altLang="zh-CN" sz="2800" b="1" dirty="0" smtClean="0">
              <a:solidFill>
                <a:srgbClr val="E2C77A"/>
              </a:solidFill>
            </a:endParaRPr>
          </a:p>
          <a:p>
            <a:endParaRPr lang="en-US" altLang="zh-CN" dirty="0" smtClean="0">
              <a:solidFill>
                <a:schemeClr val="bg2">
                  <a:lumMod val="75000"/>
                </a:schemeClr>
              </a:solidFill>
            </a:endParaRPr>
          </a:p>
          <a:p>
            <a:r>
              <a:rPr lang="zh-CN" altLang="en-US" sz="2000" b="1" dirty="0" smtClean="0">
                <a:solidFill>
                  <a:schemeClr val="tx1"/>
                </a:solidFill>
              </a:rPr>
              <a:t>高加索矿水城</a:t>
            </a:r>
            <a:r>
              <a:rPr lang="en-US" altLang="zh-CN" sz="2000" b="1" dirty="0" smtClean="0">
                <a:solidFill>
                  <a:schemeClr val="tx1"/>
                </a:solidFill>
              </a:rPr>
              <a:t>-</a:t>
            </a:r>
            <a:r>
              <a:rPr lang="zh-CN" altLang="en-US" sz="2000" b="1" dirty="0" smtClean="0">
                <a:solidFill>
                  <a:schemeClr val="tx1"/>
                </a:solidFill>
              </a:rPr>
              <a:t>欧亚大陆最大独特性的疗养地：</a:t>
            </a:r>
            <a:endParaRPr lang="en-US" altLang="zh-CN" sz="2000" b="1" dirty="0" smtClean="0">
              <a:solidFill>
                <a:schemeClr val="tx1"/>
              </a:solidFill>
            </a:endParaRPr>
          </a:p>
          <a:p>
            <a:endParaRPr lang="en-US" altLang="zh-CN" sz="2000" b="1" dirty="0" smtClean="0">
              <a:solidFill>
                <a:schemeClr val="tx1"/>
              </a:solidFill>
            </a:endParaRPr>
          </a:p>
          <a:p>
            <a:r>
              <a:rPr lang="zh-CN" altLang="en-US" sz="2000" b="1" dirty="0" smtClean="0">
                <a:solidFill>
                  <a:schemeClr val="tx1"/>
                </a:solidFill>
              </a:rPr>
              <a:t>斯塔夫罗波尔到高加索矿水城只有</a:t>
            </a:r>
            <a:r>
              <a:rPr lang="en-US" altLang="zh-CN" sz="2000" b="1" dirty="0" smtClean="0">
                <a:solidFill>
                  <a:schemeClr val="tx1"/>
                </a:solidFill>
              </a:rPr>
              <a:t>200</a:t>
            </a:r>
            <a:r>
              <a:rPr lang="zh-CN" altLang="en-US" sz="2000" b="1" dirty="0" smtClean="0">
                <a:solidFill>
                  <a:schemeClr val="tx1"/>
                </a:solidFill>
              </a:rPr>
              <a:t>公里</a:t>
            </a:r>
            <a:endParaRPr lang="en-US" altLang="zh-CN" sz="2000" b="1" dirty="0" smtClean="0">
              <a:solidFill>
                <a:schemeClr val="tx1"/>
              </a:solidFill>
            </a:endParaRPr>
          </a:p>
          <a:p>
            <a:endParaRPr lang="en-US" altLang="zh-CN" sz="2000" b="1" dirty="0" smtClean="0">
              <a:solidFill>
                <a:schemeClr val="tx1"/>
              </a:solidFill>
            </a:endParaRPr>
          </a:p>
          <a:p>
            <a:r>
              <a:rPr lang="zh-CN" altLang="en-US" sz="2000" b="1" dirty="0" smtClean="0">
                <a:solidFill>
                  <a:schemeClr val="tx1"/>
                </a:solidFill>
              </a:rPr>
              <a:t>配有最先进的诊断与治疗仪器的</a:t>
            </a:r>
            <a:r>
              <a:rPr lang="en-US" altLang="zh-CN" sz="2000" b="1" dirty="0" smtClean="0">
                <a:solidFill>
                  <a:schemeClr val="tx1"/>
                </a:solidFill>
              </a:rPr>
              <a:t>134</a:t>
            </a:r>
            <a:r>
              <a:rPr lang="zh-CN" altLang="en-US" sz="2000" b="1" dirty="0" smtClean="0">
                <a:solidFill>
                  <a:schemeClr val="tx1"/>
                </a:solidFill>
              </a:rPr>
              <a:t>座疗养院</a:t>
            </a:r>
            <a:endParaRPr lang="en-US" altLang="zh-CN" sz="2000" b="1" dirty="0" smtClean="0">
              <a:solidFill>
                <a:schemeClr val="tx1"/>
              </a:solidFill>
            </a:endParaRPr>
          </a:p>
          <a:p>
            <a:endParaRPr lang="en-US" altLang="zh-CN" sz="2000" b="1" dirty="0" smtClean="0">
              <a:solidFill>
                <a:schemeClr val="tx1"/>
              </a:solidFill>
            </a:endParaRPr>
          </a:p>
          <a:p>
            <a:r>
              <a:rPr lang="en-US" altLang="zh-CN" sz="2000" b="1" dirty="0" smtClean="0">
                <a:solidFill>
                  <a:schemeClr val="tx1"/>
                </a:solidFill>
              </a:rPr>
              <a:t>130</a:t>
            </a:r>
            <a:r>
              <a:rPr lang="zh-CN" altLang="en-US" sz="2000" b="1" dirty="0" smtClean="0">
                <a:solidFill>
                  <a:schemeClr val="tx1"/>
                </a:solidFill>
              </a:rPr>
              <a:t>个以上温泉</a:t>
            </a:r>
            <a:endParaRPr lang="en-US" altLang="zh-CN" sz="2000" b="1" dirty="0" smtClean="0">
              <a:solidFill>
                <a:schemeClr val="tx1"/>
              </a:solidFill>
            </a:endParaRPr>
          </a:p>
          <a:p>
            <a:endParaRPr lang="en-US" altLang="zh-CN" sz="2000" b="1" dirty="0" smtClean="0">
              <a:solidFill>
                <a:schemeClr val="tx1"/>
              </a:solidFill>
            </a:endParaRPr>
          </a:p>
          <a:p>
            <a:r>
              <a:rPr lang="en-US" altLang="zh-CN" sz="2000" b="1" dirty="0" smtClean="0">
                <a:solidFill>
                  <a:schemeClr val="tx1"/>
                </a:solidFill>
              </a:rPr>
              <a:t>30</a:t>
            </a:r>
            <a:r>
              <a:rPr lang="zh-CN" altLang="en-US" sz="2000" b="1" dirty="0" smtClean="0">
                <a:solidFill>
                  <a:schemeClr val="tx1"/>
                </a:solidFill>
              </a:rPr>
              <a:t>种泉水</a:t>
            </a:r>
            <a:endParaRPr lang="en-US" altLang="zh-CN" sz="2000" b="1" dirty="0" smtClean="0">
              <a:solidFill>
                <a:schemeClr val="tx1"/>
              </a:solidFill>
            </a:endParaRPr>
          </a:p>
          <a:p>
            <a:endParaRPr lang="en-US" altLang="zh-CN" sz="2000" b="1" dirty="0" smtClean="0">
              <a:solidFill>
                <a:schemeClr val="tx1"/>
              </a:solidFill>
            </a:endParaRPr>
          </a:p>
          <a:p>
            <a:r>
              <a:rPr lang="zh-CN" altLang="en-US" sz="2000" b="1" dirty="0" smtClean="0">
                <a:solidFill>
                  <a:schemeClr val="tx1"/>
                </a:solidFill>
              </a:rPr>
              <a:t>气候特征可用于治疗目的</a:t>
            </a:r>
            <a:endParaRPr lang="en-US" altLang="zh-CN" sz="2000" b="1" dirty="0" smtClean="0">
              <a:solidFill>
                <a:schemeClr val="tx1"/>
              </a:solidFill>
            </a:endParaRPr>
          </a:p>
          <a:p>
            <a:endParaRPr lang="en-US" altLang="zh-CN" sz="2000" b="1" dirty="0" smtClean="0">
              <a:solidFill>
                <a:schemeClr val="tx1"/>
              </a:solidFill>
            </a:endParaRPr>
          </a:p>
          <a:p>
            <a:r>
              <a:rPr lang="zh-CN" altLang="en-US" sz="2000" b="1" dirty="0" smtClean="0">
                <a:solidFill>
                  <a:schemeClr val="tx1"/>
                </a:solidFill>
              </a:rPr>
              <a:t>医疗适用范围宽</a:t>
            </a:r>
            <a:endParaRPr lang="en-US" altLang="zh-CN" sz="2000" b="1" dirty="0" smtClean="0">
              <a:solidFill>
                <a:schemeClr val="tx1"/>
              </a:solidFill>
            </a:endParaRPr>
          </a:p>
          <a:p>
            <a:endParaRPr lang="en-US" altLang="zh-CN" dirty="0" smtClean="0">
              <a:solidFill>
                <a:schemeClr val="tx1"/>
              </a:solidFill>
            </a:endParaRPr>
          </a:p>
          <a:p>
            <a:endParaRPr lang="en-US" altLang="zh-CN" dirty="0" smtClean="0">
              <a:solidFill>
                <a:schemeClr val="tx1"/>
              </a:solidFill>
            </a:endParaRPr>
          </a:p>
          <a:p>
            <a:endParaRPr lang="en-US" altLang="zh-CN" dirty="0" smtClean="0">
              <a:solidFill>
                <a:schemeClr val="tx1"/>
              </a:solidFill>
            </a:endParaRPr>
          </a:p>
          <a:p>
            <a:endParaRPr lang="en-US" dirty="0" smtClean="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22994042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0" name="Picture 2" descr="C:\Users\IV.Kochenkova\Desktop\2\21.jpg"/>
          <p:cNvPicPr>
            <a:picLocks noChangeAspect="1" noChangeArrowheads="1"/>
          </p:cNvPicPr>
          <p:nvPr/>
        </p:nvPicPr>
        <p:blipFill>
          <a:blip r:embed="rId2" cstate="print"/>
          <a:stretch>
            <a:fillRect/>
          </a:stretch>
        </p:blipFill>
        <p:spPr bwMode="auto">
          <a:xfrm>
            <a:off x="0" y="0"/>
            <a:ext cx="9144000" cy="6858000"/>
          </a:xfrm>
          <a:prstGeom prst="rect">
            <a:avLst/>
          </a:prstGeom>
          <a:noFill/>
        </p:spPr>
      </p:pic>
      <p:pic>
        <p:nvPicPr>
          <p:cNvPr id="5" name="Содержимое 4" descr="Безимени-1.jpg"/>
          <p:cNvPicPr>
            <a:picLocks noChangeAspect="1"/>
          </p:cNvPicPr>
          <p:nvPr/>
        </p:nvPicPr>
        <p:blipFill>
          <a:blip r:embed="rId3" cstate="print"/>
          <a:stretch>
            <a:fillRect/>
          </a:stretch>
        </p:blipFill>
        <p:spPr>
          <a:xfrm>
            <a:off x="1547664" y="332656"/>
            <a:ext cx="1838451" cy="836712"/>
          </a:xfrm>
          <a:prstGeom prst="rect">
            <a:avLst/>
          </a:prstGeom>
        </p:spPr>
      </p:pic>
      <p:sp>
        <p:nvSpPr>
          <p:cNvPr id="4" name="Rectangle 3"/>
          <p:cNvSpPr/>
          <p:nvPr/>
        </p:nvSpPr>
        <p:spPr>
          <a:xfrm>
            <a:off x="12723" y="1219663"/>
            <a:ext cx="4559277" cy="5693866"/>
          </a:xfrm>
          <a:prstGeom prst="rect">
            <a:avLst/>
          </a:prstGeom>
        </p:spPr>
        <p:txBody>
          <a:bodyPr wrap="square">
            <a:spAutoFit/>
          </a:bodyPr>
          <a:lstStyle/>
          <a:p>
            <a:r>
              <a:rPr lang="zh-CN" altLang="en-US" sz="2800" b="1" dirty="0">
                <a:solidFill>
                  <a:srgbClr val="AB971D"/>
                </a:solidFill>
              </a:rPr>
              <a:t>人力</a:t>
            </a:r>
            <a:r>
              <a:rPr lang="zh-CN" altLang="en-US" sz="2800" b="1" dirty="0" smtClean="0">
                <a:solidFill>
                  <a:srgbClr val="AB971D"/>
                </a:solidFill>
              </a:rPr>
              <a:t>资本</a:t>
            </a:r>
            <a:endParaRPr lang="en-US" altLang="zh-CN" sz="2800" b="1" dirty="0" smtClean="0">
              <a:solidFill>
                <a:srgbClr val="AB971D"/>
              </a:solidFill>
            </a:endParaRPr>
          </a:p>
          <a:p>
            <a:r>
              <a:rPr lang="zh-CN" altLang="en-US" sz="2400" b="1" dirty="0" smtClean="0"/>
              <a:t>在斯塔夫罗波尔边疆区起重</a:t>
            </a:r>
            <a:r>
              <a:rPr lang="zh-CN" altLang="en-US" sz="2400" b="1" dirty="0"/>
              <a:t>要</a:t>
            </a:r>
            <a:r>
              <a:rPr lang="zh-CN" altLang="en-US" sz="2400" b="1" dirty="0" smtClean="0"/>
              <a:t>作用人力资本</a:t>
            </a:r>
            <a:endParaRPr lang="en-US" altLang="zh-CN" sz="2400" b="1" dirty="0" smtClean="0"/>
          </a:p>
          <a:p>
            <a:endParaRPr lang="en-US" altLang="zh-CN" sz="2400" b="1" dirty="0" smtClean="0"/>
          </a:p>
          <a:p>
            <a:endParaRPr lang="en-US" altLang="zh-CN" sz="2400" b="1" dirty="0" smtClean="0"/>
          </a:p>
          <a:p>
            <a:r>
              <a:rPr lang="en-US" altLang="zh-CN" sz="2400" b="1" dirty="0" smtClean="0"/>
              <a:t>    </a:t>
            </a:r>
            <a:r>
              <a:rPr lang="zh-CN" altLang="en-US" sz="2400" b="1" dirty="0" smtClean="0"/>
              <a:t>劳动人口：</a:t>
            </a:r>
            <a:r>
              <a:rPr lang="en-US" altLang="zh-CN" sz="2400" b="1" dirty="0" smtClean="0"/>
              <a:t>1 239 300 </a:t>
            </a:r>
            <a:r>
              <a:rPr lang="zh-CN" altLang="en-US" sz="2400" b="1" dirty="0" smtClean="0"/>
              <a:t>个人</a:t>
            </a:r>
            <a:endParaRPr lang="en-US" altLang="zh-CN" sz="2400" b="1" dirty="0" smtClean="0"/>
          </a:p>
          <a:p>
            <a:r>
              <a:rPr lang="en-US" altLang="zh-CN" sz="2400" b="1" dirty="0" smtClean="0"/>
              <a:t>  </a:t>
            </a:r>
            <a:r>
              <a:rPr lang="zh-CN" altLang="en-US" sz="2400" b="1" dirty="0" smtClean="0"/>
              <a:t>    失业水平：</a:t>
            </a:r>
            <a:r>
              <a:rPr lang="en-US" altLang="zh-CN" sz="2400" b="1" dirty="0" smtClean="0"/>
              <a:t>5.3%</a:t>
            </a:r>
          </a:p>
          <a:p>
            <a:r>
              <a:rPr lang="en-US" altLang="zh-CN" sz="2400" b="1" dirty="0" smtClean="0"/>
              <a:t>    </a:t>
            </a:r>
            <a:r>
              <a:rPr lang="zh-CN" altLang="en-US" sz="2400" b="1" dirty="0" smtClean="0"/>
              <a:t>大学学生数量：</a:t>
            </a:r>
            <a:r>
              <a:rPr lang="en-US" altLang="zh-CN" sz="2400" b="1" dirty="0" smtClean="0"/>
              <a:t>160 000 </a:t>
            </a:r>
            <a:r>
              <a:rPr lang="zh-CN" altLang="en-US" sz="2400" b="1" dirty="0" smtClean="0"/>
              <a:t>个人</a:t>
            </a:r>
            <a:endParaRPr lang="en-US" altLang="zh-CN" sz="2400" b="1" dirty="0" smtClean="0"/>
          </a:p>
          <a:p>
            <a:r>
              <a:rPr lang="en-US" altLang="zh-CN" sz="2400" b="1" dirty="0" smtClean="0"/>
              <a:t>    </a:t>
            </a:r>
            <a:r>
              <a:rPr lang="zh-CN" altLang="en-US" sz="2400" b="1" dirty="0" smtClean="0"/>
              <a:t>大学数量：</a:t>
            </a:r>
            <a:r>
              <a:rPr lang="en-US" altLang="zh-CN" sz="2400" b="1" dirty="0" smtClean="0"/>
              <a:t>63</a:t>
            </a:r>
          </a:p>
          <a:p>
            <a:endParaRPr lang="en-US" altLang="zh-CN" sz="2400" b="1" dirty="0"/>
          </a:p>
          <a:p>
            <a:pPr algn="r"/>
            <a:r>
              <a:rPr lang="en-US" altLang="zh-CN" sz="2400" b="1" dirty="0" smtClean="0"/>
              <a:t>      </a:t>
            </a:r>
            <a:r>
              <a:rPr lang="zh-CN" altLang="en-US" sz="2400" b="1" dirty="0" smtClean="0"/>
              <a:t>在俄罗斯位于</a:t>
            </a:r>
            <a:r>
              <a:rPr lang="en-US" altLang="zh-CN" sz="2400" b="1" dirty="0" smtClean="0"/>
              <a:t>10</a:t>
            </a:r>
            <a:r>
              <a:rPr lang="zh-CN" altLang="en-US" sz="2400" b="1" dirty="0" smtClean="0"/>
              <a:t>个联邦大学，一个</a:t>
            </a:r>
            <a:r>
              <a:rPr lang="en-US" altLang="zh-CN" sz="2400" b="1" dirty="0" smtClean="0"/>
              <a:t>                                                    </a:t>
            </a:r>
            <a:r>
              <a:rPr lang="zh-CN" altLang="en-US" sz="2400" b="1" dirty="0" smtClean="0"/>
              <a:t>在斯塔夫罗波尔市</a:t>
            </a:r>
            <a:endParaRPr lang="en-US" altLang="zh-CN" sz="2400" b="1" dirty="0" smtClean="0"/>
          </a:p>
          <a:p>
            <a:endParaRPr lang="en-US" altLang="zh-CN" sz="2400" b="1" dirty="0"/>
          </a:p>
          <a:p>
            <a:endParaRPr lang="zh-CN" altLang="en-US" sz="2400" b="1" dirty="0"/>
          </a:p>
        </p:txBody>
      </p:sp>
      <p:sp>
        <p:nvSpPr>
          <p:cNvPr id="7" name="Rectangle 6"/>
          <p:cNvSpPr/>
          <p:nvPr/>
        </p:nvSpPr>
        <p:spPr>
          <a:xfrm>
            <a:off x="1392188" y="188640"/>
            <a:ext cx="3275856" cy="697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prstClr val="white"/>
                </a:solidFill>
              </a:rPr>
              <a:t>斯塔夫罗波尔政府</a:t>
            </a:r>
            <a:endParaRPr lang="zh-CN" altLang="en-US" sz="2400" b="1" dirty="0">
              <a:solidFill>
                <a:prstClr val="white"/>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1520" y="1412776"/>
            <a:ext cx="3506088" cy="1446550"/>
          </a:xfrm>
          <a:prstGeom prst="rect">
            <a:avLst/>
          </a:prstGeom>
          <a:noFill/>
        </p:spPr>
        <p:txBody>
          <a:bodyPr wrap="none" rtlCol="0">
            <a:spAutoFit/>
          </a:bodyPr>
          <a:lstStyle/>
          <a:p>
            <a:r>
              <a:rPr lang="ru-RU" sz="2400" dirty="0" smtClean="0">
                <a:solidFill>
                  <a:srgbClr val="EEECE1">
                    <a:lumMod val="50000"/>
                  </a:srgbClr>
                </a:solidFill>
                <a:latin typeface="Arial Narrow" pitchFamily="34" charset="0"/>
              </a:rPr>
              <a:t>Фармацевтический кластер </a:t>
            </a:r>
          </a:p>
          <a:p>
            <a:r>
              <a:rPr lang="ru-RU" sz="2400" dirty="0" smtClean="0">
                <a:solidFill>
                  <a:srgbClr val="EEECE1">
                    <a:lumMod val="50000"/>
                  </a:srgbClr>
                </a:solidFill>
                <a:latin typeface="Arial Narrow" pitchFamily="34" charset="0"/>
              </a:rPr>
              <a:t>в городе Ставрополе</a:t>
            </a:r>
          </a:p>
          <a:p>
            <a:endParaRPr lang="ru-RU" sz="2000" dirty="0" smtClean="0">
              <a:solidFill>
                <a:prstClr val="black"/>
              </a:solidFill>
              <a:latin typeface="Arial Narrow" pitchFamily="34" charset="0"/>
            </a:endParaRPr>
          </a:p>
          <a:p>
            <a:endParaRPr lang="ru-RU" sz="2000" dirty="0">
              <a:solidFill>
                <a:prstClr val="black"/>
              </a:solidFill>
              <a:latin typeface="Arial Narrow" pitchFamily="34" charset="0"/>
            </a:endParaRPr>
          </a:p>
        </p:txBody>
      </p:sp>
      <p:pic>
        <p:nvPicPr>
          <p:cNvPr id="1028" name="Picture 4"/>
          <p:cNvPicPr>
            <a:picLocks noChangeAspect="1" noChangeArrowheads="1"/>
          </p:cNvPicPr>
          <p:nvPr/>
        </p:nvPicPr>
        <p:blipFill>
          <a:blip r:embed="rId2" cstate="print"/>
          <a:srcRect/>
          <a:stretch>
            <a:fillRect/>
          </a:stretch>
        </p:blipFill>
        <p:spPr bwMode="auto">
          <a:xfrm>
            <a:off x="2311177" y="3986014"/>
            <a:ext cx="123825" cy="180975"/>
          </a:xfrm>
          <a:prstGeom prst="rect">
            <a:avLst/>
          </a:prstGeom>
          <a:noFill/>
          <a:ln w="9525">
            <a:noFill/>
            <a:miter lim="800000"/>
            <a:headEnd/>
            <a:tailEnd/>
          </a:ln>
        </p:spPr>
      </p:pic>
      <p:pic>
        <p:nvPicPr>
          <p:cNvPr id="7" name="Picture 4"/>
          <p:cNvPicPr>
            <a:picLocks noChangeAspect="1" noChangeArrowheads="1"/>
          </p:cNvPicPr>
          <p:nvPr/>
        </p:nvPicPr>
        <p:blipFill>
          <a:blip r:embed="rId2" cstate="print"/>
          <a:srcRect/>
          <a:stretch>
            <a:fillRect/>
          </a:stretch>
        </p:blipFill>
        <p:spPr bwMode="auto">
          <a:xfrm>
            <a:off x="2627784" y="4246612"/>
            <a:ext cx="123825" cy="180975"/>
          </a:xfrm>
          <a:prstGeom prst="rect">
            <a:avLst/>
          </a:prstGeom>
          <a:noFill/>
          <a:ln w="9525">
            <a:noFill/>
            <a:miter lim="800000"/>
            <a:headEnd/>
            <a:tailEnd/>
          </a:ln>
        </p:spPr>
      </p:pic>
      <p:pic>
        <p:nvPicPr>
          <p:cNvPr id="1029" name="Picture 5"/>
          <p:cNvPicPr>
            <a:picLocks noChangeAspect="1" noChangeArrowheads="1"/>
          </p:cNvPicPr>
          <p:nvPr/>
        </p:nvPicPr>
        <p:blipFill>
          <a:blip r:embed="rId3" cstate="print"/>
          <a:srcRect/>
          <a:stretch>
            <a:fillRect/>
          </a:stretch>
        </p:blipFill>
        <p:spPr bwMode="auto">
          <a:xfrm>
            <a:off x="2627784" y="4221088"/>
            <a:ext cx="114300" cy="238125"/>
          </a:xfrm>
          <a:prstGeom prst="rect">
            <a:avLst/>
          </a:prstGeom>
          <a:noFill/>
          <a:ln w="9525">
            <a:noFill/>
            <a:miter lim="800000"/>
            <a:headEnd/>
            <a:tailEnd/>
          </a:ln>
        </p:spPr>
      </p:pic>
      <p:pic>
        <p:nvPicPr>
          <p:cNvPr id="1030" name="Picture 6"/>
          <p:cNvPicPr>
            <a:picLocks noChangeAspect="1" noChangeArrowheads="1"/>
          </p:cNvPicPr>
          <p:nvPr/>
        </p:nvPicPr>
        <p:blipFill>
          <a:blip r:embed="rId4" cstate="print"/>
          <a:srcRect/>
          <a:stretch>
            <a:fillRect/>
          </a:stretch>
        </p:blipFill>
        <p:spPr bwMode="auto">
          <a:xfrm>
            <a:off x="2747417" y="4240138"/>
            <a:ext cx="180975" cy="180975"/>
          </a:xfrm>
          <a:prstGeom prst="rect">
            <a:avLst/>
          </a:prstGeom>
          <a:noFill/>
          <a:ln w="9525">
            <a:noFill/>
            <a:miter lim="800000"/>
            <a:headEnd/>
            <a:tailEnd/>
          </a:ln>
        </p:spPr>
      </p:pic>
      <p:pic>
        <p:nvPicPr>
          <p:cNvPr id="1032" name="Picture 8"/>
          <p:cNvPicPr>
            <a:picLocks noChangeAspect="1" noChangeArrowheads="1"/>
          </p:cNvPicPr>
          <p:nvPr/>
        </p:nvPicPr>
        <p:blipFill>
          <a:blip r:embed="rId5" cstate="print"/>
          <a:srcRect/>
          <a:stretch>
            <a:fillRect/>
          </a:stretch>
        </p:blipFill>
        <p:spPr bwMode="auto">
          <a:xfrm>
            <a:off x="2915816" y="4221088"/>
            <a:ext cx="228600" cy="123825"/>
          </a:xfrm>
          <a:prstGeom prst="rect">
            <a:avLst/>
          </a:prstGeom>
          <a:noFill/>
          <a:ln w="9525">
            <a:noFill/>
            <a:miter lim="800000"/>
            <a:headEnd/>
            <a:tailEnd/>
          </a:ln>
        </p:spPr>
      </p:pic>
      <p:pic>
        <p:nvPicPr>
          <p:cNvPr id="1033" name="Picture 9"/>
          <p:cNvPicPr>
            <a:picLocks noChangeAspect="1" noChangeArrowheads="1"/>
          </p:cNvPicPr>
          <p:nvPr/>
        </p:nvPicPr>
        <p:blipFill>
          <a:blip r:embed="rId5" cstate="print"/>
          <a:srcRect/>
          <a:stretch>
            <a:fillRect/>
          </a:stretch>
        </p:blipFill>
        <p:spPr bwMode="auto">
          <a:xfrm>
            <a:off x="2915816" y="4293096"/>
            <a:ext cx="228600" cy="123825"/>
          </a:xfrm>
          <a:prstGeom prst="rect">
            <a:avLst/>
          </a:prstGeom>
          <a:noFill/>
          <a:ln w="9525">
            <a:noFill/>
            <a:miter lim="800000"/>
            <a:headEnd/>
            <a:tailEnd/>
          </a:ln>
        </p:spPr>
      </p:pic>
      <p:pic>
        <p:nvPicPr>
          <p:cNvPr id="1034" name="Picture 10"/>
          <p:cNvPicPr>
            <a:picLocks noChangeAspect="1" noChangeArrowheads="1"/>
          </p:cNvPicPr>
          <p:nvPr/>
        </p:nvPicPr>
        <p:blipFill>
          <a:blip r:embed="rId6" cstate="print"/>
          <a:srcRect/>
          <a:stretch>
            <a:fillRect/>
          </a:stretch>
        </p:blipFill>
        <p:spPr bwMode="auto">
          <a:xfrm>
            <a:off x="2771800" y="4499595"/>
            <a:ext cx="114300" cy="209550"/>
          </a:xfrm>
          <a:prstGeom prst="rect">
            <a:avLst/>
          </a:prstGeom>
          <a:noFill/>
          <a:ln w="9525">
            <a:noFill/>
            <a:miter lim="800000"/>
            <a:headEnd/>
            <a:tailEnd/>
          </a:ln>
        </p:spPr>
      </p:pic>
      <p:pic>
        <p:nvPicPr>
          <p:cNvPr id="1035" name="Picture 11"/>
          <p:cNvPicPr>
            <a:picLocks noChangeAspect="1" noChangeArrowheads="1"/>
          </p:cNvPicPr>
          <p:nvPr/>
        </p:nvPicPr>
        <p:blipFill>
          <a:blip r:embed="rId7" cstate="print"/>
          <a:srcRect/>
          <a:stretch>
            <a:fillRect/>
          </a:stretch>
        </p:blipFill>
        <p:spPr bwMode="auto">
          <a:xfrm>
            <a:off x="2536726" y="4230613"/>
            <a:ext cx="95250" cy="190500"/>
          </a:xfrm>
          <a:prstGeom prst="rect">
            <a:avLst/>
          </a:prstGeom>
          <a:noFill/>
          <a:ln w="9525">
            <a:noFill/>
            <a:miter lim="800000"/>
            <a:headEnd/>
            <a:tailEnd/>
          </a:ln>
        </p:spPr>
      </p:pic>
      <p:sp>
        <p:nvSpPr>
          <p:cNvPr id="15" name="TextBox 14"/>
          <p:cNvSpPr txBox="1"/>
          <p:nvPr/>
        </p:nvSpPr>
        <p:spPr>
          <a:xfrm>
            <a:off x="179512" y="5141510"/>
            <a:ext cx="3635932" cy="1815882"/>
          </a:xfrm>
          <a:prstGeom prst="rect">
            <a:avLst/>
          </a:prstGeom>
          <a:noFill/>
        </p:spPr>
        <p:txBody>
          <a:bodyPr wrap="none" rtlCol="0">
            <a:spAutoFit/>
          </a:bodyPr>
          <a:lstStyle/>
          <a:p>
            <a:r>
              <a:rPr lang="ru-RU" dirty="0" smtClean="0">
                <a:solidFill>
                  <a:prstClr val="black"/>
                </a:solidFill>
                <a:latin typeface="Arial Narrow" pitchFamily="34" charset="0"/>
              </a:rPr>
              <a:t>Готовые коммуникации, выход на </a:t>
            </a:r>
          </a:p>
          <a:p>
            <a:r>
              <a:rPr lang="ru-RU" dirty="0" smtClean="0">
                <a:solidFill>
                  <a:prstClr val="black"/>
                </a:solidFill>
                <a:latin typeface="Arial Narrow" pitchFamily="34" charset="0"/>
              </a:rPr>
              <a:t>автомагистраль  Батайск-Ставрополь, </a:t>
            </a:r>
          </a:p>
          <a:p>
            <a:r>
              <a:rPr lang="ru-RU" dirty="0" smtClean="0">
                <a:solidFill>
                  <a:prstClr val="black"/>
                </a:solidFill>
                <a:latin typeface="Arial Narrow" pitchFamily="34" charset="0"/>
              </a:rPr>
              <a:t>автомагистраль</a:t>
            </a:r>
          </a:p>
          <a:p>
            <a:r>
              <a:rPr lang="ru-RU" dirty="0" smtClean="0">
                <a:solidFill>
                  <a:prstClr val="black"/>
                </a:solidFill>
                <a:latin typeface="Arial Narrow" pitchFamily="34" charset="0"/>
              </a:rPr>
              <a:t>Элиста-Астрахань-Ставрополь (1 км), </a:t>
            </a:r>
          </a:p>
          <a:p>
            <a:endParaRPr lang="ru-RU" sz="2000" dirty="0" smtClean="0">
              <a:solidFill>
                <a:prstClr val="black"/>
              </a:solidFill>
              <a:latin typeface="Arial Narrow" pitchFamily="34" charset="0"/>
            </a:endParaRPr>
          </a:p>
          <a:p>
            <a:endParaRPr lang="ru-RU" sz="2000" dirty="0">
              <a:solidFill>
                <a:prstClr val="black"/>
              </a:solidFill>
              <a:latin typeface="Arial Narrow" pitchFamily="34" charset="0"/>
            </a:endParaRPr>
          </a:p>
        </p:txBody>
      </p:sp>
      <p:sp>
        <p:nvSpPr>
          <p:cNvPr id="16" name="TextBox 15"/>
          <p:cNvSpPr txBox="1"/>
          <p:nvPr/>
        </p:nvSpPr>
        <p:spPr>
          <a:xfrm>
            <a:off x="323528" y="2204864"/>
            <a:ext cx="4163319" cy="1261884"/>
          </a:xfrm>
          <a:prstGeom prst="rect">
            <a:avLst/>
          </a:prstGeom>
          <a:noFill/>
        </p:spPr>
        <p:txBody>
          <a:bodyPr wrap="none" rtlCol="0">
            <a:spAutoFit/>
          </a:bodyPr>
          <a:lstStyle/>
          <a:p>
            <a:r>
              <a:rPr lang="ru-RU" dirty="0" smtClean="0">
                <a:solidFill>
                  <a:prstClr val="black"/>
                </a:solidFill>
                <a:latin typeface="Arial Narrow" pitchFamily="34" charset="0"/>
              </a:rPr>
              <a:t>специализация: </a:t>
            </a:r>
          </a:p>
          <a:p>
            <a:r>
              <a:rPr lang="ru-RU" dirty="0" smtClean="0">
                <a:solidFill>
                  <a:prstClr val="black"/>
                </a:solidFill>
                <a:latin typeface="Arial Narrow" pitchFamily="34" charset="0"/>
              </a:rPr>
              <a:t>Фармацевтические и смежные производства</a:t>
            </a:r>
          </a:p>
          <a:p>
            <a:endParaRPr lang="ru-RU" sz="2000" dirty="0" smtClean="0">
              <a:solidFill>
                <a:prstClr val="black"/>
              </a:solidFill>
              <a:latin typeface="Arial Narrow" pitchFamily="34" charset="0"/>
            </a:endParaRPr>
          </a:p>
          <a:p>
            <a:endParaRPr lang="ru-RU" sz="2000" dirty="0">
              <a:solidFill>
                <a:prstClr val="black"/>
              </a:solidFill>
              <a:latin typeface="Arial Narrow" pitchFamily="34" charset="0"/>
            </a:endParaRPr>
          </a:p>
        </p:txBody>
      </p:sp>
      <p:pic>
        <p:nvPicPr>
          <p:cNvPr id="17" name="Рисунок 16" descr="минпром-24 копия.jpg"/>
          <p:cNvPicPr>
            <a:picLocks noChangeAspect="1"/>
          </p:cNvPicPr>
          <p:nvPr/>
        </p:nvPicPr>
        <p:blipFill>
          <a:blip r:embed="rId8" cstate="print"/>
          <a:stretch>
            <a:fillRect/>
          </a:stretch>
        </p:blipFill>
        <p:spPr>
          <a:xfrm>
            <a:off x="0" y="0"/>
            <a:ext cx="9144000" cy="6858000"/>
          </a:xfrm>
          <a:prstGeom prst="rect">
            <a:avLst/>
          </a:prstGeom>
        </p:spPr>
      </p:pic>
      <p:pic>
        <p:nvPicPr>
          <p:cNvPr id="14" name="Содержимое 4" descr="Безимени-1.jpg"/>
          <p:cNvPicPr>
            <a:picLocks noGrp="1" noChangeAspect="1"/>
          </p:cNvPicPr>
          <p:nvPr>
            <p:ph idx="1"/>
          </p:nvPr>
        </p:nvPicPr>
        <p:blipFill>
          <a:blip r:embed="rId9" cstate="print"/>
          <a:stretch>
            <a:fillRect/>
          </a:stretch>
        </p:blipFill>
        <p:spPr>
          <a:xfrm>
            <a:off x="1547664" y="332656"/>
            <a:ext cx="1838451" cy="836712"/>
          </a:xfrm>
        </p:spPr>
      </p:pic>
      <p:sp>
        <p:nvSpPr>
          <p:cNvPr id="19" name="Rectangle 18"/>
          <p:cNvSpPr/>
          <p:nvPr/>
        </p:nvSpPr>
        <p:spPr>
          <a:xfrm>
            <a:off x="1392188" y="188640"/>
            <a:ext cx="3275856" cy="697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prstClr val="white"/>
                </a:solidFill>
              </a:rPr>
              <a:t>斯塔夫罗波尔政府</a:t>
            </a:r>
            <a:endParaRPr lang="zh-CN" altLang="en-US" sz="2400" b="1" dirty="0">
              <a:solidFill>
                <a:prstClr val="white"/>
              </a:solidFill>
            </a:endParaRPr>
          </a:p>
        </p:txBody>
      </p:sp>
      <p:sp>
        <p:nvSpPr>
          <p:cNvPr id="20" name="Rounded Rectangle 19"/>
          <p:cNvSpPr/>
          <p:nvPr/>
        </p:nvSpPr>
        <p:spPr>
          <a:xfrm>
            <a:off x="203176" y="1556792"/>
            <a:ext cx="3744416" cy="51845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600" b="1" dirty="0" smtClean="0">
                <a:solidFill>
                  <a:srgbClr val="E2C77A"/>
                </a:solidFill>
              </a:rPr>
              <a:t>投资基础</a:t>
            </a:r>
            <a:endParaRPr lang="en-US" altLang="zh-CN" sz="3600" b="1" dirty="0" smtClean="0">
              <a:solidFill>
                <a:srgbClr val="E2C77A"/>
              </a:solidFill>
            </a:endParaRPr>
          </a:p>
          <a:p>
            <a:endParaRPr lang="en-US" altLang="zh-CN" sz="2000" b="1" dirty="0" smtClean="0">
              <a:solidFill>
                <a:srgbClr val="E2C77A"/>
              </a:solidFill>
            </a:endParaRPr>
          </a:p>
          <a:p>
            <a:r>
              <a:rPr lang="en-US" altLang="zh-CN" sz="2000" b="1" dirty="0">
                <a:solidFill>
                  <a:prstClr val="black"/>
                </a:solidFill>
              </a:rPr>
              <a:t>1</a:t>
            </a:r>
            <a:r>
              <a:rPr lang="en-US" altLang="zh-CN" sz="2000" b="1" dirty="0" smtClean="0">
                <a:solidFill>
                  <a:prstClr val="black"/>
                </a:solidFill>
              </a:rPr>
              <a:t>0</a:t>
            </a:r>
            <a:r>
              <a:rPr lang="zh-CN" altLang="en-US" sz="2000" b="1" dirty="0" smtClean="0">
                <a:solidFill>
                  <a:prstClr val="black"/>
                </a:solidFill>
              </a:rPr>
              <a:t>个地区工业园，总面积</a:t>
            </a:r>
            <a:r>
              <a:rPr lang="en-US" altLang="zh-CN" sz="2000" b="1" dirty="0" smtClean="0">
                <a:solidFill>
                  <a:prstClr val="black"/>
                </a:solidFill>
              </a:rPr>
              <a:t>1 506 </a:t>
            </a:r>
            <a:r>
              <a:rPr lang="zh-CN" altLang="en-US" sz="2000" b="1" dirty="0" smtClean="0">
                <a:solidFill>
                  <a:prstClr val="black"/>
                </a:solidFill>
              </a:rPr>
              <a:t>公顷 </a:t>
            </a:r>
            <a:endParaRPr lang="en-US" altLang="zh-CN" sz="2000" b="1" dirty="0" smtClean="0">
              <a:solidFill>
                <a:prstClr val="black"/>
              </a:solidFill>
            </a:endParaRPr>
          </a:p>
          <a:p>
            <a:endParaRPr lang="en-US" altLang="zh-CN" sz="2000" b="1" dirty="0" smtClean="0">
              <a:solidFill>
                <a:prstClr val="black"/>
              </a:solidFill>
            </a:endParaRPr>
          </a:p>
          <a:p>
            <a:r>
              <a:rPr lang="en-US" altLang="zh-CN" sz="2000" b="1" dirty="0" smtClean="0">
                <a:solidFill>
                  <a:prstClr val="black"/>
                </a:solidFill>
              </a:rPr>
              <a:t>· </a:t>
            </a:r>
            <a:r>
              <a:rPr lang="zh-CN" altLang="en-US" sz="2000" b="1" dirty="0" smtClean="0">
                <a:solidFill>
                  <a:prstClr val="black"/>
                </a:solidFill>
              </a:rPr>
              <a:t>“西北” （斯塔夫罗波尔城市）</a:t>
            </a:r>
            <a:endParaRPr lang="en-US" altLang="zh-CN" sz="2000" b="1" dirty="0" smtClean="0">
              <a:solidFill>
                <a:prstClr val="black"/>
              </a:solidFill>
            </a:endParaRPr>
          </a:p>
          <a:p>
            <a:r>
              <a:rPr lang="zh-CN" altLang="zh-CN" sz="2000" b="1" dirty="0" smtClean="0">
                <a:solidFill>
                  <a:prstClr val="black"/>
                </a:solidFill>
              </a:rPr>
              <a:t>·</a:t>
            </a:r>
            <a:r>
              <a:rPr lang="en-US" altLang="zh-CN" sz="2000" b="1" dirty="0" smtClean="0">
                <a:solidFill>
                  <a:prstClr val="black"/>
                </a:solidFill>
              </a:rPr>
              <a:t> </a:t>
            </a:r>
            <a:r>
              <a:rPr lang="zh-CN" altLang="en-US" sz="2000" b="1" dirty="0" smtClean="0">
                <a:solidFill>
                  <a:prstClr val="black"/>
                </a:solidFill>
              </a:rPr>
              <a:t>“药学” （斯塔夫罗波尔城市）</a:t>
            </a:r>
            <a:endParaRPr lang="en-US" altLang="zh-CN" sz="2000" b="1" dirty="0" smtClean="0">
              <a:solidFill>
                <a:prstClr val="black"/>
              </a:solidFill>
            </a:endParaRPr>
          </a:p>
          <a:p>
            <a:r>
              <a:rPr lang="zh-CN" altLang="zh-CN" sz="2000" b="1" dirty="0" smtClean="0">
                <a:solidFill>
                  <a:prstClr val="black"/>
                </a:solidFill>
              </a:rPr>
              <a:t>·</a:t>
            </a:r>
            <a:r>
              <a:rPr lang="en-US" altLang="zh-CN" sz="2000" b="1" dirty="0" smtClean="0">
                <a:solidFill>
                  <a:prstClr val="black"/>
                </a:solidFill>
              </a:rPr>
              <a:t> </a:t>
            </a:r>
            <a:r>
              <a:rPr lang="zh-CN" altLang="en-US" sz="2000" b="1" dirty="0" smtClean="0">
                <a:solidFill>
                  <a:prstClr val="black"/>
                </a:solidFill>
              </a:rPr>
              <a:t>“基斯洛沃茨克太阳电站”</a:t>
            </a:r>
            <a:endParaRPr lang="en-US" altLang="zh-CN" sz="2000" b="1" dirty="0" smtClean="0">
              <a:solidFill>
                <a:prstClr val="black"/>
              </a:solidFill>
            </a:endParaRPr>
          </a:p>
          <a:p>
            <a:r>
              <a:rPr lang="zh-CN" altLang="zh-CN" sz="2000" b="1" dirty="0" smtClean="0">
                <a:solidFill>
                  <a:prstClr val="black"/>
                </a:solidFill>
              </a:rPr>
              <a:t>·</a:t>
            </a:r>
            <a:r>
              <a:rPr lang="en-US" altLang="zh-CN" sz="2000" b="1" dirty="0" smtClean="0">
                <a:solidFill>
                  <a:prstClr val="black"/>
                </a:solidFill>
              </a:rPr>
              <a:t>     </a:t>
            </a:r>
            <a:r>
              <a:rPr lang="zh-CN" altLang="en-US" sz="2000" b="1" dirty="0" smtClean="0">
                <a:solidFill>
                  <a:prstClr val="black"/>
                </a:solidFill>
              </a:rPr>
              <a:t>涅温诺梅斯克城市</a:t>
            </a:r>
            <a:endParaRPr lang="en-US" altLang="zh-CN" sz="2000" b="1" dirty="0" smtClean="0">
              <a:solidFill>
                <a:prstClr val="black"/>
              </a:solidFill>
            </a:endParaRPr>
          </a:p>
          <a:p>
            <a:r>
              <a:rPr lang="en-US" altLang="zh-CN" sz="2000" b="1" dirty="0" smtClean="0">
                <a:solidFill>
                  <a:prstClr val="black"/>
                </a:solidFill>
              </a:rPr>
              <a:t> </a:t>
            </a:r>
            <a:r>
              <a:rPr lang="zh-CN" altLang="zh-CN" sz="2000" b="1" dirty="0" smtClean="0">
                <a:solidFill>
                  <a:prstClr val="black"/>
                </a:solidFill>
              </a:rPr>
              <a:t>·</a:t>
            </a:r>
            <a:r>
              <a:rPr lang="en-US" altLang="zh-CN" sz="2000" b="1" dirty="0" smtClean="0">
                <a:solidFill>
                  <a:prstClr val="black"/>
                </a:solidFill>
              </a:rPr>
              <a:t>    </a:t>
            </a:r>
            <a:r>
              <a:rPr lang="en-US" altLang="zh-CN" sz="2000" b="1" dirty="0" err="1" smtClean="0">
                <a:solidFill>
                  <a:prstClr val="black"/>
                </a:solidFill>
              </a:rPr>
              <a:t>Bydennovsk</a:t>
            </a:r>
            <a:r>
              <a:rPr lang="zh-CN" altLang="en-US" sz="2000" b="1" dirty="0" smtClean="0">
                <a:solidFill>
                  <a:prstClr val="black"/>
                </a:solidFill>
              </a:rPr>
              <a:t>城市</a:t>
            </a:r>
            <a:endParaRPr lang="en-US" altLang="zh-CN" sz="2000" b="1" dirty="0" smtClean="0">
              <a:solidFill>
                <a:prstClr val="black"/>
              </a:solidFill>
            </a:endParaRPr>
          </a:p>
          <a:p>
            <a:r>
              <a:rPr lang="zh-CN" altLang="zh-CN" sz="2000" b="1" dirty="0" smtClean="0">
                <a:solidFill>
                  <a:prstClr val="black"/>
                </a:solidFill>
              </a:rPr>
              <a:t>·</a:t>
            </a:r>
            <a:r>
              <a:rPr lang="en-US" altLang="zh-CN" sz="2000" b="1" dirty="0" smtClean="0">
                <a:solidFill>
                  <a:prstClr val="black"/>
                </a:solidFill>
              </a:rPr>
              <a:t>   </a:t>
            </a:r>
            <a:r>
              <a:rPr lang="zh-CN" altLang="en-US" sz="2000" b="1" dirty="0" smtClean="0">
                <a:solidFill>
                  <a:prstClr val="black"/>
                </a:solidFill>
              </a:rPr>
              <a:t>“</a:t>
            </a:r>
            <a:r>
              <a:rPr lang="en-US" altLang="zh-CN" sz="2000" b="1" dirty="0" err="1" smtClean="0">
                <a:solidFill>
                  <a:prstClr val="black"/>
                </a:solidFill>
              </a:rPr>
              <a:t>Aleksandrovsky</a:t>
            </a:r>
            <a:r>
              <a:rPr lang="zh-CN" altLang="en-US" sz="2000" b="1" dirty="0" smtClean="0">
                <a:solidFill>
                  <a:prstClr val="black"/>
                </a:solidFill>
              </a:rPr>
              <a:t>”</a:t>
            </a:r>
            <a:endParaRPr lang="en-US" altLang="zh-CN" sz="2000" b="1" dirty="0" smtClean="0">
              <a:solidFill>
                <a:prstClr val="black"/>
              </a:solidFill>
            </a:endParaRPr>
          </a:p>
          <a:p>
            <a:r>
              <a:rPr lang="zh-CN" altLang="zh-CN" sz="2000" b="1" dirty="0" smtClean="0">
                <a:solidFill>
                  <a:prstClr val="black"/>
                </a:solidFill>
              </a:rPr>
              <a:t>·</a:t>
            </a:r>
            <a:r>
              <a:rPr lang="en-US" altLang="zh-CN" sz="2000" b="1" dirty="0" smtClean="0">
                <a:solidFill>
                  <a:prstClr val="black"/>
                </a:solidFill>
              </a:rPr>
              <a:t>    </a:t>
            </a:r>
            <a:r>
              <a:rPr lang="en-US" altLang="zh-CN" sz="2000" b="1" dirty="0" err="1" smtClean="0">
                <a:solidFill>
                  <a:prstClr val="black"/>
                </a:solidFill>
              </a:rPr>
              <a:t>Georgievks</a:t>
            </a:r>
            <a:r>
              <a:rPr lang="zh-CN" altLang="en-US" sz="2000" b="1" dirty="0" smtClean="0">
                <a:solidFill>
                  <a:prstClr val="black"/>
                </a:solidFill>
              </a:rPr>
              <a:t>城市</a:t>
            </a:r>
            <a:endParaRPr lang="en-US" altLang="zh-CN" sz="2000" b="1" dirty="0" smtClean="0">
              <a:solidFill>
                <a:prstClr val="black"/>
              </a:solidFill>
            </a:endParaRPr>
          </a:p>
          <a:p>
            <a:r>
              <a:rPr lang="zh-CN" altLang="zh-CN" sz="2000" b="1" dirty="0" smtClean="0">
                <a:solidFill>
                  <a:prstClr val="black"/>
                </a:solidFill>
              </a:rPr>
              <a:t>·</a:t>
            </a:r>
            <a:r>
              <a:rPr lang="en-US" altLang="zh-CN" sz="2000" b="1" dirty="0" smtClean="0">
                <a:solidFill>
                  <a:prstClr val="black"/>
                </a:solidFill>
              </a:rPr>
              <a:t>  </a:t>
            </a:r>
            <a:r>
              <a:rPr lang="zh-CN" altLang="en-US" sz="2000" b="1" dirty="0" smtClean="0">
                <a:solidFill>
                  <a:prstClr val="black"/>
                </a:solidFill>
              </a:rPr>
              <a:t>“赫利俄斯” （</a:t>
            </a:r>
            <a:r>
              <a:rPr lang="en-US" altLang="zh-CN" sz="2000" b="1" dirty="0" err="1" smtClean="0">
                <a:solidFill>
                  <a:prstClr val="black"/>
                </a:solidFill>
              </a:rPr>
              <a:t>Krasnoarmeyskoye</a:t>
            </a:r>
            <a:r>
              <a:rPr lang="zh-CN" altLang="en-US" sz="2000" b="1" dirty="0" smtClean="0">
                <a:solidFill>
                  <a:prstClr val="black"/>
                </a:solidFill>
              </a:rPr>
              <a:t>村）</a:t>
            </a:r>
            <a:endParaRPr lang="en-US" altLang="zh-CN" sz="2000" b="1" dirty="0" smtClean="0">
              <a:solidFill>
                <a:prstClr val="black"/>
              </a:solidFill>
            </a:endParaRPr>
          </a:p>
          <a:p>
            <a:r>
              <a:rPr lang="zh-CN" altLang="zh-CN" sz="2000" b="1" dirty="0" smtClean="0">
                <a:solidFill>
                  <a:prstClr val="black"/>
                </a:solidFill>
              </a:rPr>
              <a:t>·</a:t>
            </a:r>
            <a:r>
              <a:rPr lang="en-US" altLang="zh-CN" sz="2000" b="1" dirty="0" smtClean="0">
                <a:solidFill>
                  <a:prstClr val="black"/>
                </a:solidFill>
              </a:rPr>
              <a:t>    </a:t>
            </a:r>
            <a:r>
              <a:rPr lang="en-US" altLang="zh-CN" sz="2000" b="1" dirty="0" err="1" smtClean="0">
                <a:solidFill>
                  <a:prstClr val="black"/>
                </a:solidFill>
              </a:rPr>
              <a:t>Novoaleksandrovsk</a:t>
            </a:r>
            <a:r>
              <a:rPr lang="zh-CN" altLang="en-US" sz="2000" b="1" dirty="0" smtClean="0">
                <a:solidFill>
                  <a:prstClr val="black"/>
                </a:solidFill>
              </a:rPr>
              <a:t>城市</a:t>
            </a:r>
            <a:endParaRPr lang="en-US" altLang="zh-CN" sz="2000" b="1" dirty="0" smtClean="0">
              <a:solidFill>
                <a:prstClr val="black"/>
              </a:solidFill>
            </a:endParaRPr>
          </a:p>
          <a:p>
            <a:r>
              <a:rPr lang="zh-CN" altLang="zh-CN" sz="2000" b="1" dirty="0" smtClean="0">
                <a:solidFill>
                  <a:prstClr val="black"/>
                </a:solidFill>
              </a:rPr>
              <a:t>·</a:t>
            </a:r>
            <a:r>
              <a:rPr lang="en-US" altLang="zh-CN" sz="2000" b="1" dirty="0" smtClean="0">
                <a:solidFill>
                  <a:prstClr val="black"/>
                </a:solidFill>
              </a:rPr>
              <a:t>    </a:t>
            </a:r>
            <a:r>
              <a:rPr lang="en-US" altLang="zh-CN" sz="2000" b="1" dirty="0" err="1" smtClean="0">
                <a:solidFill>
                  <a:prstClr val="black"/>
                </a:solidFill>
              </a:rPr>
              <a:t>Trynovsky</a:t>
            </a:r>
            <a:r>
              <a:rPr lang="zh-CN" altLang="en-US" sz="2000" b="1" dirty="0" smtClean="0">
                <a:solidFill>
                  <a:prstClr val="black"/>
                </a:solidFill>
              </a:rPr>
              <a:t>地区</a:t>
            </a:r>
            <a:endParaRPr lang="en-US" altLang="zh-CN" sz="2000" b="1" dirty="0" smtClean="0">
              <a:solidFill>
                <a:prstClr val="black"/>
              </a:solidFill>
            </a:endParaRPr>
          </a:p>
          <a:p>
            <a:endParaRPr lang="en-US" altLang="zh-CN" sz="2000" dirty="0" smtClean="0">
              <a:solidFill>
                <a:prstClr val="black"/>
              </a:solidFill>
            </a:endParaRPr>
          </a:p>
        </p:txBody>
      </p:sp>
      <p:sp>
        <p:nvSpPr>
          <p:cNvPr id="21" name="Rounded Rectangle 20"/>
          <p:cNvSpPr/>
          <p:nvPr/>
        </p:nvSpPr>
        <p:spPr>
          <a:xfrm>
            <a:off x="5724128" y="3933056"/>
            <a:ext cx="1296144" cy="28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solidFill>
                  <a:prstClr val="white"/>
                </a:solidFill>
              </a:rPr>
              <a:t>斯塔夫罗波尔</a:t>
            </a:r>
            <a:endParaRPr lang="en-US" sz="1400" dirty="0">
              <a:solidFill>
                <a:prstClr val="white"/>
              </a:solidFill>
            </a:endParaRPr>
          </a:p>
        </p:txBody>
      </p:sp>
      <p:sp>
        <p:nvSpPr>
          <p:cNvPr id="22" name="Rounded Rectangle 21"/>
          <p:cNvSpPr/>
          <p:nvPr/>
        </p:nvSpPr>
        <p:spPr>
          <a:xfrm>
            <a:off x="6012160" y="4941168"/>
            <a:ext cx="1656184"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solidFill>
                  <a:prstClr val="white"/>
                </a:solidFill>
              </a:rPr>
              <a:t>涅温诺梅斯克</a:t>
            </a:r>
            <a:endParaRPr lang="en-US" sz="1400" dirty="0">
              <a:solidFill>
                <a:prstClr val="white"/>
              </a:solidFill>
            </a:endParaRPr>
          </a:p>
        </p:txBody>
      </p:sp>
      <p:sp>
        <p:nvSpPr>
          <p:cNvPr id="23" name="Rounded Rectangle 22"/>
          <p:cNvSpPr/>
          <p:nvPr/>
        </p:nvSpPr>
        <p:spPr>
          <a:xfrm>
            <a:off x="7524328" y="4149080"/>
            <a:ext cx="1403648" cy="4320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smtClean="0">
                <a:solidFill>
                  <a:prstClr val="white"/>
                </a:solidFill>
              </a:rPr>
              <a:t>Bydennovsk</a:t>
            </a:r>
            <a:endParaRPr lang="en-US" dirty="0">
              <a:solidFill>
                <a:prstClr val="white"/>
              </a:solidFill>
            </a:endParaRPr>
          </a:p>
        </p:txBody>
      </p:sp>
    </p:spTree>
    <p:extLst>
      <p:ext uri="{BB962C8B-B14F-4D97-AF65-F5344CB8AC3E}">
        <p14:creationId xmlns:p14="http://schemas.microsoft.com/office/powerpoint/2010/main" val="32988807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tretch>
            <a:fillRect/>
          </a:stretch>
        </p:blipFill>
        <p:spPr bwMode="auto">
          <a:xfrm>
            <a:off x="0" y="0"/>
            <a:ext cx="9144000" cy="6858000"/>
          </a:xfrm>
          <a:prstGeom prst="rect">
            <a:avLst/>
          </a:prstGeom>
          <a:noFill/>
        </p:spPr>
      </p:pic>
      <p:pic>
        <p:nvPicPr>
          <p:cNvPr id="1032" name="Picture 8"/>
          <p:cNvPicPr>
            <a:picLocks noChangeAspect="1" noChangeArrowheads="1"/>
          </p:cNvPicPr>
          <p:nvPr/>
        </p:nvPicPr>
        <p:blipFill>
          <a:blip r:embed="rId3" cstate="print"/>
          <a:srcRect/>
          <a:stretch>
            <a:fillRect/>
          </a:stretch>
        </p:blipFill>
        <p:spPr bwMode="auto">
          <a:xfrm>
            <a:off x="2915816" y="4221088"/>
            <a:ext cx="228600" cy="123825"/>
          </a:xfrm>
          <a:prstGeom prst="rect">
            <a:avLst/>
          </a:prstGeom>
          <a:noFill/>
          <a:ln w="9525">
            <a:noFill/>
            <a:miter lim="800000"/>
            <a:headEnd/>
            <a:tailEnd/>
          </a:ln>
        </p:spPr>
      </p:pic>
      <p:pic>
        <p:nvPicPr>
          <p:cNvPr id="1033" name="Picture 9"/>
          <p:cNvPicPr>
            <a:picLocks noChangeAspect="1" noChangeArrowheads="1"/>
          </p:cNvPicPr>
          <p:nvPr/>
        </p:nvPicPr>
        <p:blipFill>
          <a:blip r:embed="rId3" cstate="print"/>
          <a:srcRect/>
          <a:stretch>
            <a:fillRect/>
          </a:stretch>
        </p:blipFill>
        <p:spPr bwMode="auto">
          <a:xfrm>
            <a:off x="2915816" y="4293096"/>
            <a:ext cx="228600" cy="123825"/>
          </a:xfrm>
          <a:prstGeom prst="rect">
            <a:avLst/>
          </a:prstGeom>
          <a:noFill/>
          <a:ln w="9525">
            <a:noFill/>
            <a:miter lim="800000"/>
            <a:headEnd/>
            <a:tailEnd/>
          </a:ln>
        </p:spPr>
      </p:pic>
      <p:pic>
        <p:nvPicPr>
          <p:cNvPr id="5" name="Содержимое 4" descr="Безимени-1.jpg"/>
          <p:cNvPicPr>
            <a:picLocks noGrp="1" noChangeAspect="1"/>
          </p:cNvPicPr>
          <p:nvPr>
            <p:ph idx="1"/>
          </p:nvPr>
        </p:nvPicPr>
        <p:blipFill>
          <a:blip r:embed="rId4" cstate="print"/>
          <a:stretch>
            <a:fillRect/>
          </a:stretch>
        </p:blipFill>
        <p:spPr>
          <a:xfrm>
            <a:off x="1547664" y="332656"/>
            <a:ext cx="1838451" cy="836712"/>
          </a:xfrm>
        </p:spPr>
      </p:pic>
      <p:sp>
        <p:nvSpPr>
          <p:cNvPr id="6" name="Rectangle 5"/>
          <p:cNvSpPr/>
          <p:nvPr/>
        </p:nvSpPr>
        <p:spPr>
          <a:xfrm>
            <a:off x="1392188" y="188640"/>
            <a:ext cx="3275856" cy="697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prstClr val="white"/>
                </a:solidFill>
              </a:rPr>
              <a:t>斯塔夫罗波尔政府</a:t>
            </a:r>
            <a:endParaRPr lang="zh-CN" altLang="en-US" sz="2400" b="1" dirty="0">
              <a:solidFill>
                <a:prstClr val="white"/>
              </a:solidFill>
            </a:endParaRPr>
          </a:p>
        </p:txBody>
      </p:sp>
      <p:sp>
        <p:nvSpPr>
          <p:cNvPr id="7" name="Rounded Rectangle 6"/>
          <p:cNvSpPr/>
          <p:nvPr/>
        </p:nvSpPr>
        <p:spPr>
          <a:xfrm>
            <a:off x="21463" y="1196752"/>
            <a:ext cx="4139952" cy="52565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2800" b="1" dirty="0" smtClean="0">
              <a:solidFill>
                <a:srgbClr val="E2C77A"/>
              </a:solidFill>
            </a:endParaRPr>
          </a:p>
          <a:p>
            <a:endParaRPr lang="en-US" altLang="zh-CN" sz="3200" b="1" dirty="0" smtClean="0">
              <a:solidFill>
                <a:srgbClr val="E2C77A"/>
              </a:solidFill>
            </a:endParaRPr>
          </a:p>
          <a:p>
            <a:endParaRPr lang="en-US" altLang="zh-CN" sz="3200" b="1" dirty="0">
              <a:solidFill>
                <a:srgbClr val="E2C77A"/>
              </a:solidFill>
            </a:endParaRPr>
          </a:p>
          <a:p>
            <a:r>
              <a:rPr lang="zh-CN" altLang="en-US" sz="3200" b="1" dirty="0" smtClean="0">
                <a:solidFill>
                  <a:srgbClr val="E2C77A"/>
                </a:solidFill>
              </a:rPr>
              <a:t>斯塔夫罗波尔药物产业集群</a:t>
            </a:r>
            <a:endParaRPr lang="en-US" altLang="zh-CN" sz="3200" b="1" dirty="0" smtClean="0">
              <a:solidFill>
                <a:srgbClr val="E2C77A"/>
              </a:solidFill>
            </a:endParaRPr>
          </a:p>
          <a:p>
            <a:r>
              <a:rPr lang="zh-CN" altLang="en-US" sz="2400" b="1" dirty="0" smtClean="0">
                <a:solidFill>
                  <a:prstClr val="black"/>
                </a:solidFill>
              </a:rPr>
              <a:t>专营：药物与相近的产业</a:t>
            </a:r>
            <a:endParaRPr lang="en-US" altLang="zh-CN" sz="2400" b="1" dirty="0" smtClean="0">
              <a:solidFill>
                <a:prstClr val="black"/>
              </a:solidFill>
            </a:endParaRPr>
          </a:p>
          <a:p>
            <a:endParaRPr lang="en-US" altLang="zh-CN" sz="2400" b="1" dirty="0" smtClean="0">
              <a:solidFill>
                <a:prstClr val="black"/>
              </a:solidFill>
            </a:endParaRPr>
          </a:p>
          <a:p>
            <a:r>
              <a:rPr lang="zh-CN" altLang="zh-CN" sz="2400" b="1" dirty="0" smtClean="0">
                <a:solidFill>
                  <a:prstClr val="black"/>
                </a:solidFill>
              </a:rPr>
              <a:t>·</a:t>
            </a:r>
            <a:r>
              <a:rPr lang="en-US" altLang="zh-CN" sz="2400" b="1" dirty="0" smtClean="0">
                <a:solidFill>
                  <a:prstClr val="black"/>
                </a:solidFill>
              </a:rPr>
              <a:t> </a:t>
            </a:r>
            <a:r>
              <a:rPr lang="zh-CN" altLang="en-US" sz="2400" b="1" dirty="0" smtClean="0">
                <a:solidFill>
                  <a:prstClr val="black"/>
                </a:solidFill>
              </a:rPr>
              <a:t>类型：</a:t>
            </a:r>
            <a:r>
              <a:rPr lang="en-US" altLang="zh-CN" sz="2400" b="1" dirty="0" smtClean="0">
                <a:solidFill>
                  <a:prstClr val="black"/>
                </a:solidFill>
              </a:rPr>
              <a:t>Greenfield</a:t>
            </a:r>
          </a:p>
          <a:p>
            <a:r>
              <a:rPr lang="en-US" altLang="zh-CN" sz="2400" b="1" dirty="0" smtClean="0">
                <a:solidFill>
                  <a:prstClr val="black"/>
                </a:solidFill>
              </a:rPr>
              <a:t>· </a:t>
            </a:r>
            <a:r>
              <a:rPr lang="zh-CN" altLang="en-US" sz="2400" b="1" dirty="0" smtClean="0">
                <a:solidFill>
                  <a:prstClr val="black"/>
                </a:solidFill>
              </a:rPr>
              <a:t>建立日期：</a:t>
            </a:r>
            <a:r>
              <a:rPr lang="en-US" altLang="zh-CN" sz="2400" b="1" dirty="0" smtClean="0">
                <a:solidFill>
                  <a:prstClr val="black"/>
                </a:solidFill>
              </a:rPr>
              <a:t>2011</a:t>
            </a:r>
          </a:p>
          <a:p>
            <a:r>
              <a:rPr lang="en-US" altLang="zh-CN" sz="2400" b="1" dirty="0" smtClean="0">
                <a:solidFill>
                  <a:prstClr val="black"/>
                </a:solidFill>
              </a:rPr>
              <a:t>·</a:t>
            </a:r>
            <a:r>
              <a:rPr lang="zh-CN" altLang="en-US" sz="2400" b="1" dirty="0" smtClean="0">
                <a:solidFill>
                  <a:prstClr val="black"/>
                </a:solidFill>
              </a:rPr>
              <a:t>面积： </a:t>
            </a:r>
            <a:r>
              <a:rPr lang="en-US" altLang="zh-CN" sz="2400" b="1" dirty="0" smtClean="0">
                <a:solidFill>
                  <a:prstClr val="black"/>
                </a:solidFill>
              </a:rPr>
              <a:t>62</a:t>
            </a:r>
            <a:r>
              <a:rPr lang="zh-CN" altLang="en-US" sz="2400" b="1" dirty="0" smtClean="0">
                <a:solidFill>
                  <a:prstClr val="black"/>
                </a:solidFill>
              </a:rPr>
              <a:t>公顷</a:t>
            </a:r>
            <a:endParaRPr lang="en-US" altLang="zh-CN" sz="2400" b="1" dirty="0" smtClean="0">
              <a:solidFill>
                <a:prstClr val="black"/>
              </a:solidFill>
            </a:endParaRPr>
          </a:p>
          <a:p>
            <a:r>
              <a:rPr lang="zh-CN" altLang="zh-CN" sz="2400" b="1" dirty="0" smtClean="0">
                <a:solidFill>
                  <a:prstClr val="black"/>
                </a:solidFill>
              </a:rPr>
              <a:t>·</a:t>
            </a:r>
            <a:r>
              <a:rPr lang="zh-CN" altLang="en-US" sz="2400" b="1" dirty="0" smtClean="0">
                <a:solidFill>
                  <a:prstClr val="black"/>
                </a:solidFill>
              </a:rPr>
              <a:t>空面积：</a:t>
            </a:r>
            <a:r>
              <a:rPr lang="en-US" altLang="zh-CN" sz="2400" b="1" dirty="0" smtClean="0">
                <a:solidFill>
                  <a:prstClr val="black"/>
                </a:solidFill>
              </a:rPr>
              <a:t>50</a:t>
            </a:r>
            <a:r>
              <a:rPr lang="zh-CN" altLang="en-US" sz="2400" b="1" dirty="0" smtClean="0">
                <a:solidFill>
                  <a:prstClr val="black"/>
                </a:solidFill>
              </a:rPr>
              <a:t>公顷</a:t>
            </a:r>
            <a:endParaRPr lang="en-US" altLang="zh-CN" sz="2400" b="1" dirty="0" smtClean="0">
              <a:solidFill>
                <a:prstClr val="black"/>
              </a:solidFill>
            </a:endParaRPr>
          </a:p>
          <a:p>
            <a:r>
              <a:rPr lang="zh-CN" altLang="zh-CN" sz="2400" b="1" dirty="0" smtClean="0">
                <a:solidFill>
                  <a:prstClr val="black"/>
                </a:solidFill>
              </a:rPr>
              <a:t>·</a:t>
            </a:r>
            <a:r>
              <a:rPr lang="zh-CN" altLang="en-US" sz="2400" b="1" dirty="0" smtClean="0">
                <a:solidFill>
                  <a:prstClr val="black"/>
                </a:solidFill>
              </a:rPr>
              <a:t>企业总是： </a:t>
            </a:r>
            <a:r>
              <a:rPr lang="en-US" altLang="zh-CN" sz="2400" b="1" dirty="0" smtClean="0">
                <a:solidFill>
                  <a:prstClr val="black"/>
                </a:solidFill>
              </a:rPr>
              <a:t>1</a:t>
            </a:r>
          </a:p>
          <a:p>
            <a:endParaRPr lang="en-US" altLang="zh-CN" sz="2400" b="1" dirty="0" smtClean="0">
              <a:solidFill>
                <a:prstClr val="black"/>
              </a:solidFill>
            </a:endParaRPr>
          </a:p>
          <a:p>
            <a:r>
              <a:rPr lang="zh-CN" altLang="en-US" sz="2400" b="1" dirty="0" smtClean="0">
                <a:solidFill>
                  <a:prstClr val="black"/>
                </a:solidFill>
              </a:rPr>
              <a:t>交通线齐全，巴泰斯克</a:t>
            </a:r>
            <a:r>
              <a:rPr lang="en-US" altLang="zh-CN" sz="2400" b="1" dirty="0" smtClean="0">
                <a:solidFill>
                  <a:prstClr val="black"/>
                </a:solidFill>
              </a:rPr>
              <a:t>-</a:t>
            </a:r>
            <a:r>
              <a:rPr lang="zh-CN" altLang="en-US" sz="2400" b="1" dirty="0" smtClean="0">
                <a:solidFill>
                  <a:prstClr val="black"/>
                </a:solidFill>
              </a:rPr>
              <a:t>斯塔夫罗波尔，埃利斯塔</a:t>
            </a:r>
            <a:r>
              <a:rPr lang="en-US" altLang="zh-CN" sz="2400" b="1" dirty="0" smtClean="0">
                <a:solidFill>
                  <a:prstClr val="black"/>
                </a:solidFill>
              </a:rPr>
              <a:t>-</a:t>
            </a:r>
            <a:r>
              <a:rPr lang="zh-CN" altLang="en-US" sz="2400" b="1" dirty="0" smtClean="0">
                <a:solidFill>
                  <a:prstClr val="black"/>
                </a:solidFill>
              </a:rPr>
              <a:t>斯塔夫罗波尔交通干线出口 （距离</a:t>
            </a:r>
            <a:r>
              <a:rPr lang="en-US" altLang="zh-CN" sz="2400" b="1" dirty="0" smtClean="0">
                <a:solidFill>
                  <a:prstClr val="black"/>
                </a:solidFill>
              </a:rPr>
              <a:t>1</a:t>
            </a:r>
            <a:r>
              <a:rPr lang="zh-CN" altLang="en-US" sz="2400" b="1" dirty="0" smtClean="0">
                <a:solidFill>
                  <a:prstClr val="black"/>
                </a:solidFill>
              </a:rPr>
              <a:t>公里）</a:t>
            </a:r>
            <a:endParaRPr lang="en-US" altLang="zh-CN" sz="2400" b="1" dirty="0" smtClean="0">
              <a:solidFill>
                <a:prstClr val="black"/>
              </a:solidFill>
            </a:endParaRPr>
          </a:p>
          <a:p>
            <a:r>
              <a:rPr lang="zh-CN" altLang="en-US" dirty="0" smtClean="0">
                <a:solidFill>
                  <a:prstClr val="black"/>
                </a:solidFill>
              </a:rPr>
              <a:t> </a:t>
            </a:r>
            <a:endParaRPr lang="en-US" altLang="zh-CN" dirty="0" smtClean="0">
              <a:solidFill>
                <a:prstClr val="black"/>
              </a:solidFill>
            </a:endParaRPr>
          </a:p>
          <a:p>
            <a:endParaRPr lang="en-US" dirty="0" smtClean="0">
              <a:solidFill>
                <a:srgbClr val="E2C77A"/>
              </a:solidFill>
            </a:endParaRPr>
          </a:p>
          <a:p>
            <a:endParaRPr lang="en-US" dirty="0">
              <a:solidFill>
                <a:prstClr val="black"/>
              </a:solidFill>
            </a:endParaRPr>
          </a:p>
        </p:txBody>
      </p:sp>
    </p:spTree>
    <p:extLst>
      <p:ext uri="{BB962C8B-B14F-4D97-AF65-F5344CB8AC3E}">
        <p14:creationId xmlns:p14="http://schemas.microsoft.com/office/powerpoint/2010/main" val="11849415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stretch>
            <a:fillRect/>
          </a:stretch>
        </p:blipFill>
        <p:spPr bwMode="auto">
          <a:xfrm>
            <a:off x="-47328" y="0"/>
            <a:ext cx="9191328" cy="6893496"/>
          </a:xfrm>
          <a:prstGeom prst="rect">
            <a:avLst/>
          </a:prstGeom>
          <a:noFill/>
        </p:spPr>
      </p:pic>
      <p:pic>
        <p:nvPicPr>
          <p:cNvPr id="3" name="Содержимое 4" descr="Безимени-1.jpg"/>
          <p:cNvPicPr>
            <a:picLocks noGrp="1" noChangeAspect="1"/>
          </p:cNvPicPr>
          <p:nvPr>
            <p:ph idx="1"/>
          </p:nvPr>
        </p:nvPicPr>
        <p:blipFill>
          <a:blip r:embed="rId3" cstate="print"/>
          <a:stretch>
            <a:fillRect/>
          </a:stretch>
        </p:blipFill>
        <p:spPr>
          <a:xfrm>
            <a:off x="1547664" y="332656"/>
            <a:ext cx="1838451" cy="836712"/>
          </a:xfrm>
        </p:spPr>
      </p:pic>
      <p:sp>
        <p:nvSpPr>
          <p:cNvPr id="4" name="Rectangle 3"/>
          <p:cNvSpPr/>
          <p:nvPr/>
        </p:nvSpPr>
        <p:spPr>
          <a:xfrm>
            <a:off x="1403648" y="188640"/>
            <a:ext cx="3275856" cy="697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prstClr val="white"/>
                </a:solidFill>
              </a:rPr>
              <a:t>斯塔夫罗波尔政府</a:t>
            </a:r>
            <a:endParaRPr lang="zh-CN" altLang="en-US" sz="2400" b="1" dirty="0">
              <a:solidFill>
                <a:prstClr val="white"/>
              </a:solidFill>
            </a:endParaRPr>
          </a:p>
        </p:txBody>
      </p:sp>
      <p:sp>
        <p:nvSpPr>
          <p:cNvPr id="6" name="Rounded Rectangle 5"/>
          <p:cNvSpPr/>
          <p:nvPr/>
        </p:nvSpPr>
        <p:spPr>
          <a:xfrm>
            <a:off x="0" y="1340768"/>
            <a:ext cx="3995936" cy="52565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2800" b="1" dirty="0" smtClean="0">
              <a:solidFill>
                <a:srgbClr val="E2C77A"/>
              </a:solidFill>
            </a:endParaRPr>
          </a:p>
          <a:p>
            <a:endParaRPr lang="en-US" altLang="zh-CN" sz="2800" b="1" dirty="0" smtClean="0">
              <a:solidFill>
                <a:srgbClr val="E2C77A"/>
              </a:solidFill>
            </a:endParaRPr>
          </a:p>
          <a:p>
            <a:r>
              <a:rPr lang="zh-CN" altLang="en-US" sz="2800" b="1" dirty="0" smtClean="0">
                <a:solidFill>
                  <a:srgbClr val="E2C77A"/>
                </a:solidFill>
              </a:rPr>
              <a:t>斯塔夫罗波尔城市加工产业集群</a:t>
            </a:r>
            <a:endParaRPr lang="en-US" altLang="zh-CN" sz="2800" b="1" dirty="0" smtClean="0">
              <a:solidFill>
                <a:srgbClr val="E2C77A"/>
              </a:solidFill>
            </a:endParaRPr>
          </a:p>
          <a:p>
            <a:endParaRPr lang="en-US" b="1" dirty="0" smtClean="0">
              <a:solidFill>
                <a:srgbClr val="E2C77A"/>
              </a:solidFill>
            </a:endParaRPr>
          </a:p>
          <a:p>
            <a:r>
              <a:rPr lang="zh-CN" altLang="en-US" sz="2000" b="1" dirty="0" smtClean="0">
                <a:solidFill>
                  <a:prstClr val="black"/>
                </a:solidFill>
              </a:rPr>
              <a:t>专营：农业产品加工，加工企业</a:t>
            </a:r>
            <a:endParaRPr lang="en-US" altLang="zh-CN" sz="2000" b="1" dirty="0" smtClean="0">
              <a:solidFill>
                <a:prstClr val="black"/>
              </a:solidFill>
            </a:endParaRPr>
          </a:p>
          <a:p>
            <a:endParaRPr lang="en-US" altLang="zh-CN" sz="2000" b="1" dirty="0" smtClean="0">
              <a:solidFill>
                <a:prstClr val="black"/>
              </a:solidFill>
            </a:endParaRPr>
          </a:p>
          <a:p>
            <a:r>
              <a:rPr lang="zh-CN" altLang="zh-CN" sz="2000" b="1" dirty="0" smtClean="0">
                <a:solidFill>
                  <a:prstClr val="black"/>
                </a:solidFill>
              </a:rPr>
              <a:t>·</a:t>
            </a:r>
            <a:r>
              <a:rPr lang="en-US" altLang="zh-CN" sz="2000" b="1" dirty="0" smtClean="0">
                <a:solidFill>
                  <a:prstClr val="black"/>
                </a:solidFill>
              </a:rPr>
              <a:t> </a:t>
            </a:r>
            <a:r>
              <a:rPr lang="zh-CN" altLang="en-US" sz="2000" b="1" dirty="0" smtClean="0">
                <a:solidFill>
                  <a:prstClr val="black"/>
                </a:solidFill>
              </a:rPr>
              <a:t>类型：</a:t>
            </a:r>
            <a:r>
              <a:rPr lang="en-US" altLang="zh-CN" sz="2000" b="1" dirty="0" smtClean="0">
                <a:solidFill>
                  <a:prstClr val="black"/>
                </a:solidFill>
              </a:rPr>
              <a:t>Greenfield</a:t>
            </a:r>
          </a:p>
          <a:p>
            <a:r>
              <a:rPr lang="en-US" altLang="zh-CN" sz="2000" b="1" dirty="0" smtClean="0">
                <a:solidFill>
                  <a:prstClr val="black"/>
                </a:solidFill>
              </a:rPr>
              <a:t>· </a:t>
            </a:r>
            <a:r>
              <a:rPr lang="zh-CN" altLang="en-US" sz="2000" b="1" dirty="0" smtClean="0">
                <a:solidFill>
                  <a:prstClr val="black"/>
                </a:solidFill>
              </a:rPr>
              <a:t>建立日期：</a:t>
            </a:r>
            <a:r>
              <a:rPr lang="en-US" altLang="zh-CN" sz="2000" b="1" dirty="0" smtClean="0">
                <a:solidFill>
                  <a:prstClr val="black"/>
                </a:solidFill>
              </a:rPr>
              <a:t>2013</a:t>
            </a:r>
          </a:p>
          <a:p>
            <a:endParaRPr lang="en-US" altLang="zh-CN" sz="2000" b="1" dirty="0" smtClean="0">
              <a:solidFill>
                <a:prstClr val="black"/>
              </a:solidFill>
            </a:endParaRPr>
          </a:p>
          <a:p>
            <a:r>
              <a:rPr lang="en-US" altLang="zh-CN" sz="2000" b="1" dirty="0" smtClean="0">
                <a:solidFill>
                  <a:prstClr val="black"/>
                </a:solidFill>
              </a:rPr>
              <a:t>·</a:t>
            </a:r>
            <a:r>
              <a:rPr lang="zh-CN" altLang="en-US" sz="2000" b="1" dirty="0" smtClean="0">
                <a:solidFill>
                  <a:prstClr val="black"/>
                </a:solidFill>
              </a:rPr>
              <a:t>面积： </a:t>
            </a:r>
            <a:r>
              <a:rPr lang="en-US" altLang="zh-CN" sz="2000" b="1" dirty="0" smtClean="0">
                <a:solidFill>
                  <a:prstClr val="black"/>
                </a:solidFill>
              </a:rPr>
              <a:t>77</a:t>
            </a:r>
            <a:r>
              <a:rPr lang="zh-CN" altLang="en-US" sz="2000" b="1" dirty="0" smtClean="0">
                <a:solidFill>
                  <a:prstClr val="black"/>
                </a:solidFill>
              </a:rPr>
              <a:t>公顷</a:t>
            </a:r>
            <a:endParaRPr lang="en-US" altLang="zh-CN" sz="2000" b="1" dirty="0" smtClean="0">
              <a:solidFill>
                <a:prstClr val="black"/>
              </a:solidFill>
            </a:endParaRPr>
          </a:p>
          <a:p>
            <a:r>
              <a:rPr lang="zh-CN" altLang="zh-CN" sz="2000" b="1" dirty="0" smtClean="0">
                <a:solidFill>
                  <a:prstClr val="black"/>
                </a:solidFill>
              </a:rPr>
              <a:t>·</a:t>
            </a:r>
            <a:r>
              <a:rPr lang="zh-CN" altLang="en-US" sz="2000" b="1" dirty="0" smtClean="0">
                <a:solidFill>
                  <a:prstClr val="black"/>
                </a:solidFill>
              </a:rPr>
              <a:t>空面积：</a:t>
            </a:r>
            <a:r>
              <a:rPr lang="en-US" altLang="zh-CN" sz="2000" b="1" dirty="0" smtClean="0">
                <a:solidFill>
                  <a:prstClr val="black"/>
                </a:solidFill>
              </a:rPr>
              <a:t>67.1</a:t>
            </a:r>
            <a:r>
              <a:rPr lang="zh-CN" altLang="en-US" sz="2000" b="1" dirty="0" smtClean="0">
                <a:solidFill>
                  <a:prstClr val="black"/>
                </a:solidFill>
              </a:rPr>
              <a:t>公顷</a:t>
            </a:r>
            <a:endParaRPr lang="en-US" altLang="zh-CN" sz="2000" b="1" dirty="0" smtClean="0">
              <a:solidFill>
                <a:prstClr val="black"/>
              </a:solidFill>
            </a:endParaRPr>
          </a:p>
          <a:p>
            <a:r>
              <a:rPr lang="zh-CN" altLang="zh-CN" sz="2000" b="1" dirty="0" smtClean="0">
                <a:solidFill>
                  <a:prstClr val="black"/>
                </a:solidFill>
              </a:rPr>
              <a:t>·</a:t>
            </a:r>
            <a:r>
              <a:rPr lang="zh-CN" altLang="en-US" sz="2000" b="1" dirty="0" smtClean="0">
                <a:solidFill>
                  <a:prstClr val="black"/>
                </a:solidFill>
              </a:rPr>
              <a:t>企业总是： </a:t>
            </a:r>
            <a:r>
              <a:rPr lang="en-US" altLang="zh-CN" sz="2000" b="1" dirty="0" smtClean="0">
                <a:solidFill>
                  <a:prstClr val="black"/>
                </a:solidFill>
              </a:rPr>
              <a:t>2</a:t>
            </a:r>
          </a:p>
          <a:p>
            <a:endParaRPr lang="en-US" altLang="zh-CN" sz="2000" b="1" dirty="0" smtClean="0">
              <a:solidFill>
                <a:prstClr val="black"/>
              </a:solidFill>
            </a:endParaRPr>
          </a:p>
          <a:p>
            <a:r>
              <a:rPr lang="zh-CN" altLang="en-US" sz="2000" b="1" dirty="0" smtClean="0">
                <a:solidFill>
                  <a:prstClr val="black"/>
                </a:solidFill>
              </a:rPr>
              <a:t>交通线齐全，巴泰斯克</a:t>
            </a:r>
            <a:r>
              <a:rPr lang="en-US" altLang="zh-CN" sz="2000" b="1" dirty="0" smtClean="0">
                <a:solidFill>
                  <a:prstClr val="black"/>
                </a:solidFill>
              </a:rPr>
              <a:t>-</a:t>
            </a:r>
            <a:r>
              <a:rPr lang="zh-CN" altLang="en-US" sz="2000" b="1" dirty="0" smtClean="0">
                <a:solidFill>
                  <a:prstClr val="black"/>
                </a:solidFill>
              </a:rPr>
              <a:t>斯塔夫罗波尔，埃利斯塔</a:t>
            </a:r>
            <a:r>
              <a:rPr lang="en-US" altLang="zh-CN" sz="2000" b="1" dirty="0" smtClean="0">
                <a:solidFill>
                  <a:prstClr val="black"/>
                </a:solidFill>
              </a:rPr>
              <a:t>-</a:t>
            </a:r>
            <a:r>
              <a:rPr lang="zh-CN" altLang="en-US" sz="2000" b="1" dirty="0" smtClean="0">
                <a:solidFill>
                  <a:prstClr val="black"/>
                </a:solidFill>
              </a:rPr>
              <a:t>斯塔夫罗波尔交通干线出口 （距离</a:t>
            </a:r>
            <a:r>
              <a:rPr lang="en-US" altLang="zh-CN" sz="2000" b="1" dirty="0" smtClean="0">
                <a:solidFill>
                  <a:prstClr val="black"/>
                </a:solidFill>
              </a:rPr>
              <a:t>1</a:t>
            </a:r>
            <a:r>
              <a:rPr lang="zh-CN" altLang="en-US" sz="2000" b="1" dirty="0" smtClean="0">
                <a:solidFill>
                  <a:prstClr val="black"/>
                </a:solidFill>
              </a:rPr>
              <a:t>公里</a:t>
            </a:r>
            <a:r>
              <a:rPr lang="zh-CN" altLang="en-US" dirty="0" smtClean="0">
                <a:solidFill>
                  <a:prstClr val="black"/>
                </a:solidFill>
              </a:rPr>
              <a:t>）</a:t>
            </a:r>
            <a:endParaRPr lang="en-US" altLang="zh-CN" dirty="0" smtClean="0">
              <a:solidFill>
                <a:prstClr val="black"/>
              </a:solidFill>
            </a:endParaRPr>
          </a:p>
          <a:p>
            <a:endParaRPr lang="en-US" altLang="zh-CN" dirty="0" smtClean="0">
              <a:solidFill>
                <a:prstClr val="black"/>
              </a:solidFill>
            </a:endParaRPr>
          </a:p>
          <a:p>
            <a:endParaRPr lang="en-US" altLang="zh-CN" dirty="0" smtClean="0">
              <a:solidFill>
                <a:prstClr val="black"/>
              </a:solidFill>
            </a:endParaRPr>
          </a:p>
          <a:p>
            <a:endParaRPr lang="en-US" dirty="0" smtClean="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30224870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33794" name="Picture 2" descr="C:\Users\IV.Kochenkova\Desktop\2\минпром-27.jpg"/>
          <p:cNvPicPr>
            <a:picLocks noChangeAspect="1" noChangeArrowheads="1"/>
          </p:cNvPicPr>
          <p:nvPr/>
        </p:nvPicPr>
        <p:blipFill>
          <a:blip r:embed="rId2" cstate="print"/>
          <a:stretch>
            <a:fillRect/>
          </a:stretch>
        </p:blipFill>
        <p:spPr bwMode="auto">
          <a:xfrm>
            <a:off x="0" y="0"/>
            <a:ext cx="9144000" cy="6858000"/>
          </a:xfrm>
          <a:prstGeom prst="rect">
            <a:avLst/>
          </a:prstGeom>
          <a:noFill/>
        </p:spPr>
      </p:pic>
      <p:pic>
        <p:nvPicPr>
          <p:cNvPr id="5" name="Содержимое 4" descr="Безимени-1.jpg"/>
          <p:cNvPicPr>
            <a:picLocks noChangeAspect="1"/>
          </p:cNvPicPr>
          <p:nvPr/>
        </p:nvPicPr>
        <p:blipFill>
          <a:blip r:embed="rId3" cstate="print"/>
          <a:stretch>
            <a:fillRect/>
          </a:stretch>
        </p:blipFill>
        <p:spPr>
          <a:xfrm>
            <a:off x="1547664" y="332656"/>
            <a:ext cx="1838451" cy="836712"/>
          </a:xfrm>
          <a:prstGeom prst="rect">
            <a:avLst/>
          </a:prstGeom>
        </p:spPr>
      </p:pic>
      <p:sp>
        <p:nvSpPr>
          <p:cNvPr id="6" name="Rectangle 5"/>
          <p:cNvSpPr/>
          <p:nvPr/>
        </p:nvSpPr>
        <p:spPr>
          <a:xfrm>
            <a:off x="1547664" y="188640"/>
            <a:ext cx="3275856" cy="697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prstClr val="white"/>
                </a:solidFill>
              </a:rPr>
              <a:t>斯塔夫罗波尔政府</a:t>
            </a:r>
            <a:endParaRPr lang="zh-CN" altLang="en-US" sz="2400" b="1" dirty="0">
              <a:solidFill>
                <a:prstClr val="white"/>
              </a:solidFill>
            </a:endParaRPr>
          </a:p>
        </p:txBody>
      </p:sp>
      <p:sp>
        <p:nvSpPr>
          <p:cNvPr id="7" name="Rounded Rectangle 6"/>
          <p:cNvSpPr/>
          <p:nvPr/>
        </p:nvSpPr>
        <p:spPr>
          <a:xfrm>
            <a:off x="0" y="1412776"/>
            <a:ext cx="4499992" cy="51845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b="1" dirty="0" smtClean="0">
              <a:solidFill>
                <a:srgbClr val="E2C77A"/>
              </a:solidFill>
            </a:endParaRPr>
          </a:p>
          <a:p>
            <a:endParaRPr lang="en-US" altLang="zh-CN" b="1" dirty="0" smtClean="0">
              <a:solidFill>
                <a:srgbClr val="E2C77A"/>
              </a:solidFill>
            </a:endParaRPr>
          </a:p>
          <a:p>
            <a:endParaRPr lang="en-US" altLang="zh-CN" b="1" dirty="0" smtClean="0">
              <a:solidFill>
                <a:srgbClr val="E2C77A"/>
              </a:solidFill>
            </a:endParaRPr>
          </a:p>
          <a:p>
            <a:endParaRPr lang="en-US" altLang="zh-CN" b="1" dirty="0" smtClean="0">
              <a:solidFill>
                <a:srgbClr val="E2C77A"/>
              </a:solidFill>
            </a:endParaRPr>
          </a:p>
          <a:p>
            <a:endParaRPr lang="en-US" altLang="zh-CN" b="1" dirty="0" smtClean="0">
              <a:solidFill>
                <a:srgbClr val="E2C77A"/>
              </a:solidFill>
            </a:endParaRPr>
          </a:p>
          <a:p>
            <a:endParaRPr lang="en-US" altLang="zh-CN" b="1" dirty="0" smtClean="0">
              <a:solidFill>
                <a:srgbClr val="E2C77A"/>
              </a:solidFill>
            </a:endParaRPr>
          </a:p>
          <a:p>
            <a:endParaRPr lang="en-US" altLang="zh-CN" sz="2800" b="1" dirty="0" smtClean="0">
              <a:solidFill>
                <a:srgbClr val="E2C77A"/>
              </a:solidFill>
            </a:endParaRPr>
          </a:p>
          <a:p>
            <a:r>
              <a:rPr lang="zh-CN" altLang="en-US" sz="2800" b="1" dirty="0" smtClean="0">
                <a:solidFill>
                  <a:srgbClr val="E2C77A"/>
                </a:solidFill>
              </a:rPr>
              <a:t>新</a:t>
            </a:r>
            <a:r>
              <a:rPr lang="en-US" altLang="zh-CN" sz="2800" b="1" dirty="0" smtClean="0">
                <a:solidFill>
                  <a:srgbClr val="E2C77A"/>
                </a:solidFill>
              </a:rPr>
              <a:t>Brownfield</a:t>
            </a:r>
            <a:r>
              <a:rPr lang="zh-CN" altLang="en-US" sz="2800" b="1" dirty="0" smtClean="0">
                <a:solidFill>
                  <a:srgbClr val="E2C77A"/>
                </a:solidFill>
              </a:rPr>
              <a:t>产业园</a:t>
            </a:r>
            <a:endParaRPr lang="en-US" altLang="zh-CN" sz="2800" b="1" dirty="0" smtClean="0">
              <a:solidFill>
                <a:srgbClr val="E2C77A"/>
              </a:solidFill>
            </a:endParaRPr>
          </a:p>
          <a:p>
            <a:endParaRPr lang="en-US" b="1" dirty="0" smtClean="0">
              <a:solidFill>
                <a:srgbClr val="E2C77A"/>
              </a:solidFill>
            </a:endParaRPr>
          </a:p>
          <a:p>
            <a:r>
              <a:rPr lang="en-US" altLang="zh-CN" sz="2000" b="1" dirty="0" smtClean="0">
                <a:solidFill>
                  <a:prstClr val="black"/>
                </a:solidFill>
              </a:rPr>
              <a:t>2015</a:t>
            </a:r>
            <a:r>
              <a:rPr lang="zh-CN" altLang="en-US" sz="2000" b="1" dirty="0" smtClean="0">
                <a:solidFill>
                  <a:prstClr val="black"/>
                </a:solidFill>
              </a:rPr>
              <a:t>年在从前斯塔夫罗波尔汽车拖车产的平台，我们建立了私营地区产业园“ </a:t>
            </a:r>
            <a:r>
              <a:rPr lang="en-US" altLang="zh-CN" sz="2000" b="1" dirty="0" smtClean="0">
                <a:solidFill>
                  <a:prstClr val="black"/>
                </a:solidFill>
              </a:rPr>
              <a:t>Master</a:t>
            </a:r>
            <a:r>
              <a:rPr lang="zh-CN" altLang="en-US" sz="2000" b="1" dirty="0" smtClean="0">
                <a:solidFill>
                  <a:prstClr val="black"/>
                </a:solidFill>
              </a:rPr>
              <a:t>”</a:t>
            </a:r>
            <a:endParaRPr lang="en-US" altLang="zh-CN" sz="2000" b="1" dirty="0" smtClean="0">
              <a:solidFill>
                <a:prstClr val="black"/>
              </a:solidFill>
            </a:endParaRPr>
          </a:p>
          <a:p>
            <a:endParaRPr lang="en-US" altLang="zh-CN" sz="2000" b="1" dirty="0" smtClean="0">
              <a:solidFill>
                <a:prstClr val="black"/>
              </a:solidFill>
            </a:endParaRPr>
          </a:p>
          <a:p>
            <a:endParaRPr lang="en-US" altLang="zh-CN" sz="2000" b="1" dirty="0" smtClean="0">
              <a:solidFill>
                <a:prstClr val="black"/>
              </a:solidFill>
            </a:endParaRPr>
          </a:p>
          <a:p>
            <a:r>
              <a:rPr lang="en-US" altLang="zh-CN" sz="2000" b="1" dirty="0" smtClean="0">
                <a:solidFill>
                  <a:prstClr val="black"/>
                </a:solidFill>
              </a:rPr>
              <a:t>      </a:t>
            </a:r>
            <a:r>
              <a:rPr lang="zh-CN" altLang="en-US" sz="2000" b="1" dirty="0" smtClean="0">
                <a:solidFill>
                  <a:prstClr val="black"/>
                </a:solidFill>
              </a:rPr>
              <a:t>类型： </a:t>
            </a:r>
            <a:r>
              <a:rPr lang="en-US" altLang="zh-CN" sz="2000" b="1" dirty="0" smtClean="0">
                <a:solidFill>
                  <a:prstClr val="black"/>
                </a:solidFill>
              </a:rPr>
              <a:t>Brownfield      </a:t>
            </a:r>
          </a:p>
          <a:p>
            <a:r>
              <a:rPr lang="zh-CN" altLang="en-US" sz="2000" b="1" dirty="0" smtClean="0">
                <a:solidFill>
                  <a:prstClr val="black"/>
                </a:solidFill>
              </a:rPr>
              <a:t>      面积</a:t>
            </a:r>
            <a:r>
              <a:rPr lang="en-US" altLang="zh-CN" sz="2000" b="1" dirty="0" smtClean="0">
                <a:solidFill>
                  <a:prstClr val="black"/>
                </a:solidFill>
              </a:rPr>
              <a:t>: 29</a:t>
            </a:r>
            <a:r>
              <a:rPr lang="zh-CN" altLang="en-US" sz="2000" b="1" dirty="0" smtClean="0">
                <a:solidFill>
                  <a:prstClr val="black"/>
                </a:solidFill>
              </a:rPr>
              <a:t>公顷</a:t>
            </a:r>
            <a:endParaRPr lang="en-US" altLang="zh-CN" sz="2000" b="1" dirty="0" smtClean="0">
              <a:solidFill>
                <a:prstClr val="black"/>
              </a:solidFill>
            </a:endParaRPr>
          </a:p>
          <a:p>
            <a:r>
              <a:rPr lang="zh-CN" altLang="en-US" sz="2000" b="1" dirty="0" smtClean="0">
                <a:solidFill>
                  <a:prstClr val="black"/>
                </a:solidFill>
              </a:rPr>
              <a:t>      产业面积： </a:t>
            </a:r>
            <a:r>
              <a:rPr lang="en-US" altLang="zh-CN" sz="2000" b="1" dirty="0" smtClean="0">
                <a:solidFill>
                  <a:prstClr val="black"/>
                </a:solidFill>
              </a:rPr>
              <a:t>112 000 </a:t>
            </a:r>
            <a:r>
              <a:rPr lang="zh-CN" altLang="en-US" sz="2000" b="1" dirty="0" smtClean="0">
                <a:solidFill>
                  <a:prstClr val="black"/>
                </a:solidFill>
              </a:rPr>
              <a:t>平方米</a:t>
            </a:r>
            <a:endParaRPr lang="en-US" altLang="zh-CN" sz="2000" b="1" dirty="0" smtClean="0">
              <a:solidFill>
                <a:prstClr val="black"/>
              </a:solidFill>
            </a:endParaRPr>
          </a:p>
          <a:p>
            <a:r>
              <a:rPr lang="zh-CN" altLang="en-US" sz="2000" b="1" dirty="0" smtClean="0">
                <a:solidFill>
                  <a:prstClr val="black"/>
                </a:solidFill>
              </a:rPr>
              <a:t>      办公区域：</a:t>
            </a:r>
            <a:r>
              <a:rPr lang="en-US" altLang="zh-CN" sz="2000" b="1" dirty="0" smtClean="0">
                <a:solidFill>
                  <a:prstClr val="black"/>
                </a:solidFill>
              </a:rPr>
              <a:t>17 000 </a:t>
            </a:r>
            <a:r>
              <a:rPr lang="zh-CN" altLang="en-US" sz="2000" b="1" dirty="0" smtClean="0">
                <a:solidFill>
                  <a:prstClr val="black"/>
                </a:solidFill>
              </a:rPr>
              <a:t>平方米</a:t>
            </a:r>
            <a:endParaRPr lang="en-US" altLang="zh-CN" sz="2000" b="1" dirty="0" smtClean="0">
              <a:solidFill>
                <a:prstClr val="black"/>
              </a:solidFill>
            </a:endParaRPr>
          </a:p>
          <a:p>
            <a:r>
              <a:rPr lang="zh-CN" altLang="en-US" sz="2000" b="1" dirty="0" smtClean="0">
                <a:solidFill>
                  <a:prstClr val="black"/>
                </a:solidFill>
              </a:rPr>
              <a:t>      露天存放面积：</a:t>
            </a:r>
            <a:r>
              <a:rPr lang="en-US" altLang="zh-CN" sz="2000" b="1" dirty="0" smtClean="0">
                <a:solidFill>
                  <a:prstClr val="black"/>
                </a:solidFill>
              </a:rPr>
              <a:t>75 000 </a:t>
            </a:r>
            <a:r>
              <a:rPr lang="zh-CN" altLang="en-US" sz="2000" b="1" dirty="0" smtClean="0">
                <a:solidFill>
                  <a:prstClr val="black"/>
                </a:solidFill>
              </a:rPr>
              <a:t>平方米</a:t>
            </a:r>
            <a:endParaRPr lang="en-US" altLang="zh-CN" sz="2000" b="1" dirty="0" smtClean="0">
              <a:solidFill>
                <a:prstClr val="black"/>
              </a:solidFill>
            </a:endParaRPr>
          </a:p>
          <a:p>
            <a:endParaRPr lang="en-US" altLang="zh-CN" sz="2000" b="1" dirty="0" smtClean="0">
              <a:solidFill>
                <a:prstClr val="black"/>
              </a:solidFill>
            </a:endParaRPr>
          </a:p>
          <a:p>
            <a:r>
              <a:rPr lang="zh-CN" altLang="en-US" sz="2000" b="1" dirty="0" smtClean="0">
                <a:solidFill>
                  <a:prstClr val="black"/>
                </a:solidFill>
              </a:rPr>
              <a:t>重新装修好的生产与办公区域，齐全工程设施，铁路干线，高加索联邦性交通干线（距离</a:t>
            </a:r>
            <a:r>
              <a:rPr lang="en-US" altLang="zh-CN" sz="2000" b="1" dirty="0" smtClean="0">
                <a:solidFill>
                  <a:prstClr val="black"/>
                </a:solidFill>
              </a:rPr>
              <a:t>20 </a:t>
            </a:r>
            <a:r>
              <a:rPr lang="zh-CN" altLang="en-US" sz="2000" b="1" dirty="0" smtClean="0">
                <a:solidFill>
                  <a:prstClr val="black"/>
                </a:solidFill>
              </a:rPr>
              <a:t>公里），机场</a:t>
            </a:r>
            <a:endParaRPr lang="en-US" altLang="zh-CN" sz="2000" b="1" dirty="0" smtClean="0">
              <a:solidFill>
                <a:prstClr val="black"/>
              </a:solidFill>
            </a:endParaRPr>
          </a:p>
          <a:p>
            <a:endParaRPr lang="en-US" altLang="zh-CN" sz="2000" b="1" dirty="0" smtClean="0">
              <a:solidFill>
                <a:prstClr val="black"/>
              </a:solidFill>
            </a:endParaRPr>
          </a:p>
          <a:p>
            <a:endParaRPr lang="en-US" altLang="zh-CN" dirty="0" smtClean="0">
              <a:solidFill>
                <a:prstClr val="black"/>
              </a:solidFill>
            </a:endParaRPr>
          </a:p>
          <a:p>
            <a:endParaRPr lang="en-US" altLang="zh-CN" dirty="0" smtClean="0">
              <a:solidFill>
                <a:prstClr val="black"/>
              </a:solidFill>
            </a:endParaRPr>
          </a:p>
          <a:p>
            <a:endParaRPr lang="en-US" altLang="zh-CN" dirty="0" smtClean="0">
              <a:solidFill>
                <a:prstClr val="black"/>
              </a:solidFill>
            </a:endParaRPr>
          </a:p>
          <a:p>
            <a:endParaRPr lang="en-US" altLang="zh-CN" dirty="0" smtClean="0">
              <a:solidFill>
                <a:prstClr val="black"/>
              </a:solidFill>
            </a:endParaRPr>
          </a:p>
          <a:p>
            <a:endParaRPr lang="en-US" altLang="zh-CN" dirty="0" smtClean="0">
              <a:solidFill>
                <a:prstClr val="black"/>
              </a:solidFill>
            </a:endParaRPr>
          </a:p>
          <a:p>
            <a:endParaRPr lang="en-US" dirty="0" smtClean="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22767023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cstate="print"/>
          <a:stretch>
            <a:fillRect/>
          </a:stretch>
        </p:blipFill>
        <p:spPr>
          <a:xfrm>
            <a:off x="6648" y="0"/>
            <a:ext cx="9144000" cy="6858000"/>
          </a:xfrm>
        </p:spPr>
      </p:pic>
      <p:sp>
        <p:nvSpPr>
          <p:cNvPr id="4" name="Rectangle 3"/>
          <p:cNvSpPr/>
          <p:nvPr/>
        </p:nvSpPr>
        <p:spPr>
          <a:xfrm>
            <a:off x="1606887" y="188640"/>
            <a:ext cx="3275856" cy="697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prstClr val="white"/>
                </a:solidFill>
              </a:rPr>
              <a:t>斯塔夫罗波尔政府</a:t>
            </a:r>
            <a:endParaRPr lang="zh-CN" altLang="en-US" sz="2400" b="1" dirty="0">
              <a:solidFill>
                <a:prstClr val="white"/>
              </a:solidFill>
            </a:endParaRPr>
          </a:p>
        </p:txBody>
      </p:sp>
      <p:sp>
        <p:nvSpPr>
          <p:cNvPr id="7" name="Rounded Rectangle 6"/>
          <p:cNvSpPr/>
          <p:nvPr/>
        </p:nvSpPr>
        <p:spPr>
          <a:xfrm>
            <a:off x="179512" y="1268760"/>
            <a:ext cx="4824536" cy="5040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solidFill>
                  <a:srgbClr val="E2C77A"/>
                </a:solidFill>
              </a:rPr>
              <a:t>投资到斯塔夫罗波尔边疆区！</a:t>
            </a:r>
            <a:endParaRPr lang="en-US" sz="2800" b="1" dirty="0">
              <a:solidFill>
                <a:srgbClr val="E2C77A"/>
              </a:solidFill>
            </a:endParaRPr>
          </a:p>
        </p:txBody>
      </p:sp>
      <p:sp>
        <p:nvSpPr>
          <p:cNvPr id="8" name="Rounded Rectangle 7"/>
          <p:cNvSpPr/>
          <p:nvPr/>
        </p:nvSpPr>
        <p:spPr>
          <a:xfrm>
            <a:off x="2267744" y="1412776"/>
            <a:ext cx="2592288" cy="1800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smtClean="0">
                <a:solidFill>
                  <a:prstClr val="black"/>
                </a:solidFill>
              </a:rPr>
              <a:t>355000</a:t>
            </a:r>
            <a:r>
              <a:rPr lang="zh-CN" altLang="en-US" dirty="0" smtClean="0">
                <a:solidFill>
                  <a:prstClr val="black"/>
                </a:solidFill>
              </a:rPr>
              <a:t>，</a:t>
            </a:r>
            <a:r>
              <a:rPr lang="en-US" altLang="zh-CN" dirty="0" smtClean="0">
                <a:solidFill>
                  <a:prstClr val="black"/>
                </a:solidFill>
              </a:rPr>
              <a:t>Stavropol</a:t>
            </a:r>
            <a:r>
              <a:rPr lang="zh-CN" altLang="en-US" dirty="0" smtClean="0">
                <a:solidFill>
                  <a:prstClr val="black"/>
                </a:solidFill>
              </a:rPr>
              <a:t>，</a:t>
            </a:r>
            <a:r>
              <a:rPr lang="en-US" altLang="zh-CN" dirty="0" err="1" smtClean="0">
                <a:solidFill>
                  <a:prstClr val="black"/>
                </a:solidFill>
              </a:rPr>
              <a:t>Lenina</a:t>
            </a:r>
            <a:r>
              <a:rPr lang="en-US" altLang="zh-CN" dirty="0" smtClean="0">
                <a:solidFill>
                  <a:prstClr val="black"/>
                </a:solidFill>
              </a:rPr>
              <a:t> sq. 1</a:t>
            </a:r>
          </a:p>
          <a:p>
            <a:r>
              <a:rPr lang="zh-CN" altLang="en-US" dirty="0" smtClean="0">
                <a:solidFill>
                  <a:prstClr val="black"/>
                </a:solidFill>
              </a:rPr>
              <a:t>电话</a:t>
            </a:r>
            <a:r>
              <a:rPr lang="zh-CN" altLang="en-US" dirty="0" smtClean="0">
                <a:solidFill>
                  <a:prstClr val="black"/>
                </a:solidFill>
                <a:sym typeface="Wingdings" pitchFamily="2" charset="2"/>
              </a:rPr>
              <a:t>（</a:t>
            </a:r>
            <a:r>
              <a:rPr lang="en-US" altLang="zh-CN" dirty="0" smtClean="0">
                <a:solidFill>
                  <a:prstClr val="black"/>
                </a:solidFill>
                <a:sym typeface="Wingdings" pitchFamily="2" charset="2"/>
              </a:rPr>
              <a:t>8652</a:t>
            </a:r>
            <a:r>
              <a:rPr lang="zh-CN" altLang="en-US" dirty="0" smtClean="0">
                <a:solidFill>
                  <a:prstClr val="black"/>
                </a:solidFill>
                <a:sym typeface="Wingdings" pitchFamily="2" charset="2"/>
              </a:rPr>
              <a:t>）</a:t>
            </a:r>
            <a:r>
              <a:rPr lang="en-US" altLang="zh-CN" dirty="0" smtClean="0">
                <a:solidFill>
                  <a:prstClr val="black"/>
                </a:solidFill>
                <a:sym typeface="Wingdings" pitchFamily="2" charset="2"/>
              </a:rPr>
              <a:t>74-81-88</a:t>
            </a:r>
          </a:p>
          <a:p>
            <a:r>
              <a:rPr lang="en-US" dirty="0" smtClean="0">
                <a:solidFill>
                  <a:prstClr val="black"/>
                </a:solidFill>
                <a:sym typeface="Wingdings" pitchFamily="2" charset="2"/>
              </a:rPr>
              <a:t>E-mail: gsk@stavkray.ru</a:t>
            </a:r>
            <a:endParaRPr lang="en-US" dirty="0">
              <a:solidFill>
                <a:prstClr val="black"/>
              </a:solidFill>
            </a:endParaRPr>
          </a:p>
        </p:txBody>
      </p:sp>
      <p:sp>
        <p:nvSpPr>
          <p:cNvPr id="9" name="Rounded Rectangle 8"/>
          <p:cNvSpPr/>
          <p:nvPr/>
        </p:nvSpPr>
        <p:spPr>
          <a:xfrm>
            <a:off x="2123728" y="2924944"/>
            <a:ext cx="2592288" cy="6480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err="1" smtClean="0">
                <a:solidFill>
                  <a:prstClr val="black"/>
                </a:solidFill>
              </a:rPr>
              <a:t>Vladimirov</a:t>
            </a:r>
            <a:r>
              <a:rPr lang="en-US" b="1" i="1" dirty="0" smtClean="0">
                <a:solidFill>
                  <a:prstClr val="black"/>
                </a:solidFill>
              </a:rPr>
              <a:t> Vladimir</a:t>
            </a:r>
          </a:p>
          <a:p>
            <a:r>
              <a:rPr lang="zh-CN" altLang="en-US" sz="1600" b="1" dirty="0" smtClean="0">
                <a:solidFill>
                  <a:prstClr val="black"/>
                </a:solidFill>
              </a:rPr>
              <a:t>斯塔夫罗波尔边疆区总督</a:t>
            </a:r>
            <a:endParaRPr lang="en-US" sz="1600" b="1" dirty="0">
              <a:solidFill>
                <a:prstClr val="black"/>
              </a:solidFill>
            </a:endParaRPr>
          </a:p>
        </p:txBody>
      </p:sp>
      <p:sp>
        <p:nvSpPr>
          <p:cNvPr id="10" name="Rounded Rectangle 9"/>
          <p:cNvSpPr/>
          <p:nvPr/>
        </p:nvSpPr>
        <p:spPr>
          <a:xfrm>
            <a:off x="467544" y="3861048"/>
            <a:ext cx="4248472" cy="4320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solidFill>
                  <a:srgbClr val="E2C77A"/>
                </a:solidFill>
              </a:rPr>
              <a:t>投资到斯塔夫罗波尔城市！</a:t>
            </a:r>
            <a:endParaRPr lang="en-US" sz="2800" dirty="0">
              <a:solidFill>
                <a:prstClr val="white"/>
              </a:solidFill>
            </a:endParaRPr>
          </a:p>
        </p:txBody>
      </p:sp>
      <p:sp>
        <p:nvSpPr>
          <p:cNvPr id="11" name="Rounded Rectangle 10"/>
          <p:cNvSpPr/>
          <p:nvPr/>
        </p:nvSpPr>
        <p:spPr>
          <a:xfrm>
            <a:off x="179512" y="4365104"/>
            <a:ext cx="2448272" cy="16561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smtClean="0">
                <a:solidFill>
                  <a:prstClr val="black"/>
                </a:solidFill>
              </a:rPr>
              <a:t>355000</a:t>
            </a:r>
            <a:r>
              <a:rPr lang="zh-CN" altLang="en-US" dirty="0" smtClean="0">
                <a:solidFill>
                  <a:prstClr val="black"/>
                </a:solidFill>
              </a:rPr>
              <a:t>，</a:t>
            </a:r>
            <a:r>
              <a:rPr lang="en-US" altLang="zh-CN" dirty="0" smtClean="0">
                <a:solidFill>
                  <a:prstClr val="black"/>
                </a:solidFill>
              </a:rPr>
              <a:t>Stavropol</a:t>
            </a:r>
            <a:r>
              <a:rPr lang="zh-CN" altLang="en-US" dirty="0" smtClean="0">
                <a:solidFill>
                  <a:prstClr val="black"/>
                </a:solidFill>
              </a:rPr>
              <a:t>，</a:t>
            </a:r>
            <a:endParaRPr lang="en-US" altLang="zh-CN" dirty="0" smtClean="0">
              <a:solidFill>
                <a:prstClr val="black"/>
              </a:solidFill>
            </a:endParaRPr>
          </a:p>
          <a:p>
            <a:r>
              <a:rPr lang="en-US" altLang="zh-CN" dirty="0" err="1" smtClean="0">
                <a:solidFill>
                  <a:prstClr val="black"/>
                </a:solidFill>
              </a:rPr>
              <a:t>K.Marksa</a:t>
            </a:r>
            <a:r>
              <a:rPr lang="en-US" altLang="zh-CN" dirty="0" smtClean="0">
                <a:solidFill>
                  <a:prstClr val="black"/>
                </a:solidFill>
              </a:rPr>
              <a:t> Av</a:t>
            </a:r>
            <a:r>
              <a:rPr lang="zh-CN" altLang="en-US" dirty="0" smtClean="0">
                <a:solidFill>
                  <a:prstClr val="black"/>
                </a:solidFill>
              </a:rPr>
              <a:t>，</a:t>
            </a:r>
            <a:r>
              <a:rPr lang="en-US" altLang="zh-CN" dirty="0" smtClean="0">
                <a:solidFill>
                  <a:prstClr val="black"/>
                </a:solidFill>
              </a:rPr>
              <a:t>94</a:t>
            </a:r>
          </a:p>
          <a:p>
            <a:r>
              <a:rPr lang="zh-CN" altLang="en-US" dirty="0" smtClean="0">
                <a:solidFill>
                  <a:prstClr val="black"/>
                </a:solidFill>
              </a:rPr>
              <a:t>电话</a:t>
            </a:r>
            <a:r>
              <a:rPr lang="zh-CN" altLang="en-US" dirty="0" smtClean="0">
                <a:solidFill>
                  <a:prstClr val="black"/>
                </a:solidFill>
                <a:sym typeface="Wingdings" pitchFamily="2" charset="2"/>
              </a:rPr>
              <a:t>（</a:t>
            </a:r>
            <a:r>
              <a:rPr lang="en-US" altLang="zh-CN" dirty="0" smtClean="0">
                <a:solidFill>
                  <a:prstClr val="black"/>
                </a:solidFill>
                <a:sym typeface="Wingdings" pitchFamily="2" charset="2"/>
              </a:rPr>
              <a:t>8652</a:t>
            </a:r>
            <a:r>
              <a:rPr lang="zh-CN" altLang="en-US" dirty="0" smtClean="0">
                <a:solidFill>
                  <a:prstClr val="black"/>
                </a:solidFill>
                <a:sym typeface="Wingdings" pitchFamily="2" charset="2"/>
              </a:rPr>
              <a:t>）</a:t>
            </a:r>
            <a:r>
              <a:rPr lang="en-US" altLang="zh-CN" dirty="0" smtClean="0">
                <a:solidFill>
                  <a:prstClr val="black"/>
                </a:solidFill>
                <a:sym typeface="Wingdings" pitchFamily="2" charset="2"/>
              </a:rPr>
              <a:t>26-28-53</a:t>
            </a:r>
          </a:p>
          <a:p>
            <a:r>
              <a:rPr lang="en-US" dirty="0" smtClean="0">
                <a:solidFill>
                  <a:prstClr val="black"/>
                </a:solidFill>
                <a:sym typeface="Wingdings" pitchFamily="2" charset="2"/>
              </a:rPr>
              <a:t>E-mail: </a:t>
            </a:r>
            <a:r>
              <a:rPr lang="en-US" altLang="zh-CN" dirty="0" smtClean="0">
                <a:solidFill>
                  <a:prstClr val="black"/>
                </a:solidFill>
                <a:sym typeface="Wingdings" pitchFamily="2" charset="2"/>
              </a:rPr>
              <a:t>AV.Tolbatov@stavadm.r</a:t>
            </a:r>
            <a:r>
              <a:rPr lang="en-US" dirty="0" smtClean="0">
                <a:solidFill>
                  <a:prstClr val="black"/>
                </a:solidFill>
                <a:sym typeface="Wingdings" pitchFamily="2" charset="2"/>
              </a:rPr>
              <a:t>u</a:t>
            </a:r>
            <a:endParaRPr lang="en-US" dirty="0">
              <a:solidFill>
                <a:prstClr val="black"/>
              </a:solidFill>
            </a:endParaRPr>
          </a:p>
        </p:txBody>
      </p:sp>
      <p:sp>
        <p:nvSpPr>
          <p:cNvPr id="13" name="Rounded Rectangle 12"/>
          <p:cNvSpPr/>
          <p:nvPr/>
        </p:nvSpPr>
        <p:spPr>
          <a:xfrm>
            <a:off x="0" y="6165304"/>
            <a:ext cx="2771800" cy="6926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solidFill>
                  <a:prstClr val="black"/>
                </a:solidFill>
              </a:rPr>
              <a:t>Andrey </a:t>
            </a:r>
            <a:r>
              <a:rPr lang="en-US" b="1" i="1" dirty="0" err="1" smtClean="0">
                <a:solidFill>
                  <a:prstClr val="black"/>
                </a:solidFill>
              </a:rPr>
              <a:t>Dzatdoev</a:t>
            </a:r>
            <a:endParaRPr lang="en-US" b="1" i="1" dirty="0" smtClean="0">
              <a:solidFill>
                <a:prstClr val="black"/>
              </a:solidFill>
            </a:endParaRPr>
          </a:p>
          <a:p>
            <a:pPr algn="ctr"/>
            <a:r>
              <a:rPr lang="zh-CN" altLang="en-US" sz="1600" b="1" dirty="0" smtClean="0">
                <a:solidFill>
                  <a:prstClr val="black"/>
                </a:solidFill>
              </a:rPr>
              <a:t>斯塔夫罗波尔城市政府首脑</a:t>
            </a:r>
            <a:endParaRPr lang="en-US" sz="1600" b="1" dirty="0">
              <a:solidFill>
                <a:prstClr val="black"/>
              </a:solidFill>
            </a:endParaRPr>
          </a:p>
        </p:txBody>
      </p:sp>
      <p:pic>
        <p:nvPicPr>
          <p:cNvPr id="3074" name="Picture 2" descr="D:\acer\desktop\111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865" y="1679898"/>
            <a:ext cx="1944216" cy="2037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3557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tretch>
            <a:fillRect/>
          </a:stretch>
        </p:blipFill>
        <p:spPr bwMode="auto">
          <a:xfrm>
            <a:off x="-28894" y="0"/>
            <a:ext cx="9144000" cy="6858000"/>
          </a:xfrm>
          <a:prstGeom prst="rect">
            <a:avLst/>
          </a:prstGeom>
          <a:noFill/>
        </p:spPr>
      </p:pic>
      <p:sp>
        <p:nvSpPr>
          <p:cNvPr id="3" name="Rectangle 2"/>
          <p:cNvSpPr/>
          <p:nvPr/>
        </p:nvSpPr>
        <p:spPr>
          <a:xfrm>
            <a:off x="1475656" y="318948"/>
            <a:ext cx="3275856" cy="697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prstClr val="white"/>
                </a:solidFill>
              </a:rPr>
              <a:t>斯塔夫罗波尔政府</a:t>
            </a:r>
            <a:endParaRPr lang="zh-CN" altLang="en-US" sz="2400" b="1" dirty="0">
              <a:solidFill>
                <a:prstClr val="white"/>
              </a:solidFill>
            </a:endParaRPr>
          </a:p>
        </p:txBody>
      </p:sp>
      <p:sp>
        <p:nvSpPr>
          <p:cNvPr id="5" name="Rectangle 4"/>
          <p:cNvSpPr/>
          <p:nvPr/>
        </p:nvSpPr>
        <p:spPr>
          <a:xfrm>
            <a:off x="107504" y="1556792"/>
            <a:ext cx="4104456" cy="14184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solidFill>
                  <a:srgbClr val="D4BA38"/>
                </a:solidFill>
              </a:rPr>
              <a:t>经济</a:t>
            </a:r>
            <a:r>
              <a:rPr lang="zh-CN" altLang="en-US" sz="3200" b="1" dirty="0">
                <a:solidFill>
                  <a:srgbClr val="D4BA38"/>
                </a:solidFill>
              </a:rPr>
              <a:t>增长</a:t>
            </a:r>
            <a:endParaRPr lang="en-US" altLang="zh-CN" sz="3200" b="1" dirty="0" smtClean="0">
              <a:solidFill>
                <a:srgbClr val="D4BA38"/>
              </a:solidFill>
            </a:endParaRPr>
          </a:p>
          <a:p>
            <a:pPr algn="ctr"/>
            <a:r>
              <a:rPr lang="zh-CN" altLang="en-US" sz="2400" b="1" dirty="0" smtClean="0">
                <a:solidFill>
                  <a:prstClr val="black"/>
                </a:solidFill>
              </a:rPr>
              <a:t>斯塔夫罗波尔市商品</a:t>
            </a:r>
            <a:r>
              <a:rPr lang="zh-CN" altLang="en-US" sz="2400" b="1" dirty="0">
                <a:solidFill>
                  <a:prstClr val="black"/>
                </a:solidFill>
              </a:rPr>
              <a:t>及</a:t>
            </a:r>
            <a:r>
              <a:rPr lang="zh-CN" altLang="en-US" sz="2400" b="1" dirty="0" smtClean="0">
                <a:solidFill>
                  <a:prstClr val="black"/>
                </a:solidFill>
              </a:rPr>
              <a:t>服务生产量 </a:t>
            </a:r>
            <a:r>
              <a:rPr lang="zh-CN" altLang="en-US" sz="2400" b="1" dirty="0" smtClean="0">
                <a:solidFill>
                  <a:prstClr val="black"/>
                </a:solidFill>
              </a:rPr>
              <a:t>：四十亿四千六百万</a:t>
            </a:r>
            <a:endParaRPr lang="en-US" altLang="zh-CN" sz="2400" b="1" dirty="0" smtClean="0">
              <a:solidFill>
                <a:prstClr val="black"/>
              </a:solidFill>
            </a:endParaRPr>
          </a:p>
          <a:p>
            <a:pPr algn="ctr"/>
            <a:r>
              <a:rPr lang="en-US" altLang="zh-CN" sz="2400" b="1" dirty="0" smtClean="0">
                <a:solidFill>
                  <a:prstClr val="black"/>
                </a:solidFill>
              </a:rPr>
              <a:t>4 046</a:t>
            </a:r>
            <a:r>
              <a:rPr lang="zh-CN" altLang="en-US" sz="2400" b="1" dirty="0" smtClean="0">
                <a:solidFill>
                  <a:prstClr val="black"/>
                </a:solidFill>
              </a:rPr>
              <a:t>，</a:t>
            </a:r>
            <a:r>
              <a:rPr lang="en-US" altLang="zh-CN" sz="2400" b="1" dirty="0" smtClean="0">
                <a:solidFill>
                  <a:prstClr val="black"/>
                </a:solidFill>
              </a:rPr>
              <a:t>3 </a:t>
            </a:r>
            <a:r>
              <a:rPr lang="en-US" altLang="zh-CN" sz="2400" b="1" dirty="0" err="1" smtClean="0">
                <a:solidFill>
                  <a:prstClr val="black"/>
                </a:solidFill>
              </a:rPr>
              <a:t>mln</a:t>
            </a:r>
            <a:r>
              <a:rPr lang="en-US" altLang="zh-CN" sz="2400" b="1" dirty="0" smtClean="0">
                <a:solidFill>
                  <a:prstClr val="black"/>
                </a:solidFill>
              </a:rPr>
              <a:t> </a:t>
            </a:r>
            <a:r>
              <a:rPr lang="en-US" altLang="zh-CN" sz="2400" b="1" dirty="0" smtClean="0">
                <a:solidFill>
                  <a:prstClr val="black"/>
                </a:solidFill>
              </a:rPr>
              <a:t>RMB</a:t>
            </a:r>
            <a:endParaRPr lang="zh-CN" altLang="en-US" sz="2000" dirty="0">
              <a:solidFill>
                <a:prstClr val="black"/>
              </a:solidFill>
            </a:endParaRPr>
          </a:p>
        </p:txBody>
      </p:sp>
      <p:sp>
        <p:nvSpPr>
          <p:cNvPr id="2" name="Rectangle 1"/>
          <p:cNvSpPr/>
          <p:nvPr/>
        </p:nvSpPr>
        <p:spPr>
          <a:xfrm>
            <a:off x="827584" y="5376785"/>
            <a:ext cx="2250937" cy="461665"/>
          </a:xfrm>
          <a:prstGeom prst="rect">
            <a:avLst/>
          </a:prstGeom>
        </p:spPr>
        <p:txBody>
          <a:bodyPr wrap="none">
            <a:spAutoFit/>
          </a:bodyPr>
          <a:lstStyle/>
          <a:p>
            <a:r>
              <a:rPr lang="zh-CN" altLang="en-US" b="1" dirty="0">
                <a:solidFill>
                  <a:prstClr val="black"/>
                </a:solidFill>
              </a:rPr>
              <a:t>商品及</a:t>
            </a:r>
            <a:r>
              <a:rPr lang="zh-CN" altLang="en-US" sz="2400" b="1" dirty="0">
                <a:solidFill>
                  <a:prstClr val="black"/>
                </a:solidFill>
              </a:rPr>
              <a:t>服务</a:t>
            </a:r>
            <a:r>
              <a:rPr lang="zh-CN" altLang="en-US" b="1" dirty="0">
                <a:solidFill>
                  <a:prstClr val="black"/>
                </a:solidFill>
              </a:rPr>
              <a:t>生产量 </a:t>
            </a:r>
            <a:endParaRPr lang="zh-CN" altLang="en-US" dirty="0">
              <a:solidFill>
                <a:prstClr val="black"/>
              </a:solidFill>
            </a:endParaRPr>
          </a:p>
        </p:txBody>
      </p:sp>
    </p:spTree>
    <p:extLst>
      <p:ext uri="{BB962C8B-B14F-4D97-AF65-F5344CB8AC3E}">
        <p14:creationId xmlns:p14="http://schemas.microsoft.com/office/powerpoint/2010/main" val="9535343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38914" name="Picture 2" descr="C:\Users\IV.Kochenkova\Desktop\2\финиш.jpg"/>
          <p:cNvPicPr>
            <a:picLocks noChangeAspect="1" noChangeArrowheads="1"/>
          </p:cNvPicPr>
          <p:nvPr/>
        </p:nvPicPr>
        <p:blipFill>
          <a:blip r:embed="rId2" cstate="print"/>
          <a:stretch>
            <a:fillRect/>
          </a:stretch>
        </p:blipFill>
        <p:spPr bwMode="auto">
          <a:xfrm>
            <a:off x="0" y="0"/>
            <a:ext cx="9144000" cy="6858000"/>
          </a:xfrm>
          <a:prstGeom prst="rect">
            <a:avLst/>
          </a:prstGeom>
          <a:noFill/>
        </p:spPr>
      </p:pic>
      <p:sp>
        <p:nvSpPr>
          <p:cNvPr id="4" name="Rectangle 3"/>
          <p:cNvSpPr/>
          <p:nvPr/>
        </p:nvSpPr>
        <p:spPr>
          <a:xfrm>
            <a:off x="611560" y="368660"/>
            <a:ext cx="8064896" cy="1512168"/>
          </a:xfrm>
          <a:prstGeom prst="rect">
            <a:avLst/>
          </a:prstGeom>
          <a:solidFill>
            <a:srgbClr val="E2C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3600" b="1" dirty="0" smtClean="0"/>
              <a:t>没有一样的途径</a:t>
            </a:r>
            <a:r>
              <a:rPr lang="zh-CN" altLang="en-US" sz="3600" b="1" dirty="0"/>
              <a:t>，不会共同</a:t>
            </a:r>
            <a:r>
              <a:rPr lang="zh-CN" altLang="en-US" sz="3600" b="1" dirty="0" smtClean="0"/>
              <a:t>谋划。</a:t>
            </a:r>
            <a:endParaRPr lang="en-US" altLang="zh-CN" sz="3600" b="1" dirty="0" smtClean="0"/>
          </a:p>
          <a:p>
            <a:pPr algn="r"/>
            <a:r>
              <a:rPr lang="zh-CN" altLang="en-US" sz="3600" b="1" dirty="0"/>
              <a:t>孔子</a:t>
            </a:r>
          </a:p>
        </p:txBody>
      </p:sp>
      <p:sp>
        <p:nvSpPr>
          <p:cNvPr id="6" name="Rectangle 5"/>
          <p:cNvSpPr/>
          <p:nvPr/>
        </p:nvSpPr>
        <p:spPr>
          <a:xfrm rot="10800000" flipV="1">
            <a:off x="2843808" y="4790221"/>
            <a:ext cx="3600400" cy="693790"/>
          </a:xfrm>
          <a:prstGeom prst="rect">
            <a:avLst/>
          </a:prstGeom>
          <a:solidFill>
            <a:srgbClr val="E2C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dirty="0" smtClean="0"/>
              <a:t>谢谢大家！</a:t>
            </a:r>
            <a:endParaRPr lang="zh-CN" altLang="en-US" sz="4000" b="1" dirty="0"/>
          </a:p>
        </p:txBody>
      </p:sp>
    </p:spTree>
    <p:extLst>
      <p:ext uri="{BB962C8B-B14F-4D97-AF65-F5344CB8AC3E}">
        <p14:creationId xmlns:p14="http://schemas.microsoft.com/office/powerpoint/2010/main" val="42411652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0242" name="Picture 2" descr="C:\Users\IV.Kochenkova\Desktop\2\4.jpg"/>
          <p:cNvPicPr>
            <a:picLocks noChangeAspect="1" noChangeArrowheads="1"/>
          </p:cNvPicPr>
          <p:nvPr/>
        </p:nvPicPr>
        <p:blipFill>
          <a:blip r:embed="rId2" cstate="print"/>
          <a:stretch>
            <a:fillRect/>
          </a:stretch>
        </p:blipFill>
        <p:spPr bwMode="auto">
          <a:xfrm>
            <a:off x="0" y="0"/>
            <a:ext cx="9144000" cy="6858000"/>
          </a:xfrm>
          <a:prstGeom prst="rect">
            <a:avLst/>
          </a:prstGeom>
          <a:noFill/>
        </p:spPr>
      </p:pic>
      <p:sp>
        <p:nvSpPr>
          <p:cNvPr id="5" name="Rectangle 4"/>
          <p:cNvSpPr/>
          <p:nvPr/>
        </p:nvSpPr>
        <p:spPr>
          <a:xfrm>
            <a:off x="13257" y="1268760"/>
            <a:ext cx="6090129" cy="1508105"/>
          </a:xfrm>
          <a:prstGeom prst="rect">
            <a:avLst/>
          </a:prstGeom>
        </p:spPr>
        <p:txBody>
          <a:bodyPr wrap="none">
            <a:spAutoFit/>
          </a:bodyPr>
          <a:lstStyle/>
          <a:p>
            <a:r>
              <a:rPr lang="zh-CN" altLang="en-US" sz="2800" b="1" dirty="0">
                <a:solidFill>
                  <a:srgbClr val="E2C77A"/>
                </a:solidFill>
              </a:rPr>
              <a:t>固定资本</a:t>
            </a:r>
            <a:r>
              <a:rPr lang="zh-CN" altLang="en-US" sz="2800" b="1" dirty="0" smtClean="0">
                <a:solidFill>
                  <a:srgbClr val="E2C77A"/>
                </a:solidFill>
              </a:rPr>
              <a:t>投资</a:t>
            </a:r>
            <a:endParaRPr lang="en-US" altLang="zh-CN" sz="2800" b="1" dirty="0" smtClean="0">
              <a:solidFill>
                <a:srgbClr val="E2C77A"/>
              </a:solidFill>
            </a:endParaRPr>
          </a:p>
          <a:p>
            <a:r>
              <a:rPr lang="zh-CN" altLang="en-US" sz="2000" b="1" dirty="0">
                <a:solidFill>
                  <a:prstClr val="black"/>
                </a:solidFill>
              </a:rPr>
              <a:t>固定资本</a:t>
            </a:r>
            <a:r>
              <a:rPr lang="zh-CN" altLang="en-US" sz="2000" b="1" dirty="0" smtClean="0">
                <a:solidFill>
                  <a:prstClr val="black"/>
                </a:solidFill>
              </a:rPr>
              <a:t>投资</a:t>
            </a:r>
            <a:r>
              <a:rPr lang="zh-CN" altLang="en-US" sz="2000" b="1" dirty="0" smtClean="0">
                <a:solidFill>
                  <a:prstClr val="black"/>
                </a:solidFill>
              </a:rPr>
              <a:t>：</a:t>
            </a:r>
            <a:r>
              <a:rPr lang="zh-CN" altLang="en-US" sz="1600" b="1" dirty="0" smtClean="0">
                <a:solidFill>
                  <a:prstClr val="black"/>
                </a:solidFill>
              </a:rPr>
              <a:t>一百五十七亿三千三百万 </a:t>
            </a:r>
            <a:r>
              <a:rPr lang="en-US" altLang="zh-CN" b="1" dirty="0" smtClean="0">
                <a:solidFill>
                  <a:prstClr val="black"/>
                </a:solidFill>
              </a:rPr>
              <a:t>15 </a:t>
            </a:r>
            <a:r>
              <a:rPr lang="en-US" altLang="zh-CN" b="1" dirty="0" smtClean="0">
                <a:solidFill>
                  <a:prstClr val="black"/>
                </a:solidFill>
              </a:rPr>
              <a:t>733 </a:t>
            </a:r>
            <a:r>
              <a:rPr lang="en-US" altLang="zh-CN" b="1" dirty="0" err="1" smtClean="0">
                <a:solidFill>
                  <a:prstClr val="black"/>
                </a:solidFill>
              </a:rPr>
              <a:t>mln</a:t>
            </a:r>
            <a:r>
              <a:rPr lang="en-US" altLang="zh-CN" b="1" dirty="0" smtClean="0">
                <a:solidFill>
                  <a:prstClr val="black"/>
                </a:solidFill>
              </a:rPr>
              <a:t> </a:t>
            </a:r>
            <a:r>
              <a:rPr lang="en-US" altLang="zh-CN" sz="1600" b="1" dirty="0" smtClean="0">
                <a:solidFill>
                  <a:prstClr val="black"/>
                </a:solidFill>
              </a:rPr>
              <a:t>RMB</a:t>
            </a:r>
          </a:p>
          <a:p>
            <a:r>
              <a:rPr lang="zh-CN" altLang="en-US" sz="2000" b="1" dirty="0" smtClean="0">
                <a:solidFill>
                  <a:prstClr val="black"/>
                </a:solidFill>
              </a:rPr>
              <a:t>外国固定资本投资</a:t>
            </a:r>
            <a:r>
              <a:rPr lang="zh-CN" altLang="en-US" sz="2000" b="1" dirty="0" smtClean="0">
                <a:solidFill>
                  <a:prstClr val="black"/>
                </a:solidFill>
              </a:rPr>
              <a:t>：两亿两千万 </a:t>
            </a:r>
            <a:r>
              <a:rPr lang="en-US" altLang="zh-CN" sz="2400" b="1" dirty="0" smtClean="0">
                <a:solidFill>
                  <a:prstClr val="black"/>
                </a:solidFill>
              </a:rPr>
              <a:t>220 </a:t>
            </a:r>
            <a:r>
              <a:rPr lang="en-US" altLang="zh-CN" sz="2400" b="1" dirty="0" err="1" smtClean="0">
                <a:solidFill>
                  <a:prstClr val="black"/>
                </a:solidFill>
              </a:rPr>
              <a:t>mln</a:t>
            </a:r>
            <a:r>
              <a:rPr lang="en-US" altLang="zh-CN" sz="2400" b="1" dirty="0" smtClean="0">
                <a:solidFill>
                  <a:prstClr val="black"/>
                </a:solidFill>
              </a:rPr>
              <a:t> </a:t>
            </a:r>
            <a:r>
              <a:rPr lang="zh-CN" altLang="en-US" sz="2000" b="1" dirty="0" smtClean="0">
                <a:solidFill>
                  <a:prstClr val="black"/>
                </a:solidFill>
              </a:rPr>
              <a:t> </a:t>
            </a:r>
            <a:r>
              <a:rPr lang="en-US" altLang="zh-CN" sz="2000" b="1" dirty="0" smtClean="0">
                <a:solidFill>
                  <a:prstClr val="black"/>
                </a:solidFill>
              </a:rPr>
              <a:t>RMB</a:t>
            </a:r>
          </a:p>
          <a:p>
            <a:r>
              <a:rPr lang="zh-CN" altLang="en-US" sz="2000" b="1" dirty="0">
                <a:solidFill>
                  <a:prstClr val="black"/>
                </a:solidFill>
              </a:rPr>
              <a:t>共同</a:t>
            </a:r>
            <a:r>
              <a:rPr lang="zh-CN" altLang="en-US" sz="2000" b="1" dirty="0" smtClean="0">
                <a:solidFill>
                  <a:prstClr val="black"/>
                </a:solidFill>
              </a:rPr>
              <a:t>的固定资本投资</a:t>
            </a:r>
            <a:r>
              <a:rPr lang="zh-CN" altLang="en-US" sz="2000" b="1" dirty="0" smtClean="0">
                <a:solidFill>
                  <a:prstClr val="black"/>
                </a:solidFill>
              </a:rPr>
              <a:t>：</a:t>
            </a:r>
            <a:r>
              <a:rPr lang="zh-CN" altLang="en-US" b="1" dirty="0" smtClean="0">
                <a:solidFill>
                  <a:prstClr val="black"/>
                </a:solidFill>
              </a:rPr>
              <a:t>五亿九千零五十万 </a:t>
            </a:r>
            <a:r>
              <a:rPr lang="en-US" altLang="zh-CN" b="1" dirty="0" smtClean="0">
                <a:solidFill>
                  <a:prstClr val="black"/>
                </a:solidFill>
              </a:rPr>
              <a:t>590.5 </a:t>
            </a:r>
            <a:r>
              <a:rPr lang="en-US" altLang="zh-CN" b="1" dirty="0" err="1" smtClean="0">
                <a:solidFill>
                  <a:prstClr val="black"/>
                </a:solidFill>
              </a:rPr>
              <a:t>mln</a:t>
            </a:r>
            <a:r>
              <a:rPr lang="en-US" altLang="zh-CN" b="1" dirty="0" smtClean="0">
                <a:solidFill>
                  <a:prstClr val="black"/>
                </a:solidFill>
              </a:rPr>
              <a:t> </a:t>
            </a:r>
            <a:r>
              <a:rPr lang="en-US" altLang="zh-CN" sz="1600" b="1" dirty="0" smtClean="0">
                <a:solidFill>
                  <a:prstClr val="black"/>
                </a:solidFill>
              </a:rPr>
              <a:t>RMB</a:t>
            </a:r>
            <a:endParaRPr lang="zh-CN" altLang="en-US" sz="1600" b="1" dirty="0">
              <a:solidFill>
                <a:prstClr val="black"/>
              </a:solidFill>
            </a:endParaRPr>
          </a:p>
        </p:txBody>
      </p:sp>
      <p:sp>
        <p:nvSpPr>
          <p:cNvPr id="6" name="Rectangle 5"/>
          <p:cNvSpPr/>
          <p:nvPr/>
        </p:nvSpPr>
        <p:spPr>
          <a:xfrm>
            <a:off x="1596413" y="3903964"/>
            <a:ext cx="2659702" cy="461665"/>
          </a:xfrm>
          <a:prstGeom prst="rect">
            <a:avLst/>
          </a:prstGeom>
        </p:spPr>
        <p:txBody>
          <a:bodyPr wrap="none">
            <a:spAutoFit/>
          </a:bodyPr>
          <a:lstStyle/>
          <a:p>
            <a:r>
              <a:rPr lang="zh-CN" altLang="zh-CN" sz="2400" b="1" dirty="0"/>
              <a:t>制造业</a:t>
            </a:r>
            <a:r>
              <a:rPr lang="zh-CN" altLang="en-US" sz="2400" b="1" dirty="0" smtClean="0">
                <a:solidFill>
                  <a:prstClr val="black"/>
                </a:solidFill>
              </a:rPr>
              <a:t>投资的</a:t>
            </a:r>
            <a:r>
              <a:rPr lang="zh-CN" altLang="en-US" sz="2400" b="1" dirty="0" smtClean="0">
                <a:solidFill>
                  <a:prstClr val="black"/>
                </a:solidFill>
              </a:rPr>
              <a:t>比例</a:t>
            </a:r>
            <a:endParaRPr lang="en-US" altLang="zh-CN" sz="2400" b="1" dirty="0">
              <a:solidFill>
                <a:prstClr val="black"/>
              </a:solidFill>
            </a:endParaRPr>
          </a:p>
        </p:txBody>
      </p:sp>
      <p:sp>
        <p:nvSpPr>
          <p:cNvPr id="7" name="Rectangle 6"/>
          <p:cNvSpPr/>
          <p:nvPr/>
        </p:nvSpPr>
        <p:spPr>
          <a:xfrm>
            <a:off x="971600" y="4578590"/>
            <a:ext cx="2969083" cy="461665"/>
          </a:xfrm>
          <a:prstGeom prst="rect">
            <a:avLst/>
          </a:prstGeom>
        </p:spPr>
        <p:txBody>
          <a:bodyPr wrap="none">
            <a:spAutoFit/>
          </a:bodyPr>
          <a:lstStyle/>
          <a:p>
            <a:r>
              <a:rPr lang="zh-CN" altLang="en-US" sz="2400" b="1" dirty="0">
                <a:solidFill>
                  <a:prstClr val="black"/>
                </a:solidFill>
              </a:rPr>
              <a:t>固定资本</a:t>
            </a:r>
            <a:r>
              <a:rPr lang="zh-CN" altLang="en-US" sz="2400" b="1" dirty="0" smtClean="0">
                <a:solidFill>
                  <a:prstClr val="black"/>
                </a:solidFill>
              </a:rPr>
              <a:t>投资的进程</a:t>
            </a:r>
            <a:endParaRPr lang="en-US" altLang="zh-CN" sz="2400" b="1" dirty="0">
              <a:solidFill>
                <a:prstClr val="black"/>
              </a:solidFill>
            </a:endParaRPr>
          </a:p>
        </p:txBody>
      </p:sp>
      <p:sp>
        <p:nvSpPr>
          <p:cNvPr id="8" name="Rectangle 7"/>
          <p:cNvSpPr/>
          <p:nvPr/>
        </p:nvSpPr>
        <p:spPr>
          <a:xfrm>
            <a:off x="1392188" y="188640"/>
            <a:ext cx="3275856" cy="697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prstClr val="white"/>
                </a:solidFill>
              </a:rPr>
              <a:t>斯塔夫罗波尔政府</a:t>
            </a:r>
            <a:endParaRPr lang="zh-CN" altLang="en-US" sz="2400" b="1" dirty="0">
              <a:solidFill>
                <a:prstClr val="white"/>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cstate="print"/>
          <a:stretch>
            <a:fillRect/>
          </a:stretch>
        </p:blipFill>
        <p:spPr bwMode="auto">
          <a:xfrm>
            <a:off x="0" y="0"/>
            <a:ext cx="9144000" cy="6858000"/>
          </a:xfrm>
          <a:prstGeom prst="rect">
            <a:avLst/>
          </a:prstGeom>
          <a:noFill/>
        </p:spPr>
      </p:pic>
      <p:sp>
        <p:nvSpPr>
          <p:cNvPr id="3" name="Rectangle 2"/>
          <p:cNvSpPr/>
          <p:nvPr/>
        </p:nvSpPr>
        <p:spPr>
          <a:xfrm>
            <a:off x="43060" y="1359849"/>
            <a:ext cx="5296643" cy="2185214"/>
          </a:xfrm>
          <a:prstGeom prst="rect">
            <a:avLst/>
          </a:prstGeom>
        </p:spPr>
        <p:txBody>
          <a:bodyPr wrap="none">
            <a:spAutoFit/>
          </a:bodyPr>
          <a:lstStyle/>
          <a:p>
            <a:r>
              <a:rPr lang="zh-CN" altLang="en-US" sz="2400" b="1" dirty="0" smtClean="0">
                <a:solidFill>
                  <a:srgbClr val="E2C77A"/>
                </a:solidFill>
              </a:rPr>
              <a:t>斯塔夫罗波尔市固定资本投资</a:t>
            </a:r>
            <a:endParaRPr lang="en-US" altLang="zh-CN" sz="2400" b="1" dirty="0" smtClean="0">
              <a:solidFill>
                <a:srgbClr val="E2C77A"/>
              </a:solidFill>
            </a:endParaRPr>
          </a:p>
          <a:p>
            <a:r>
              <a:rPr lang="zh-CN" altLang="en-US" sz="2000" b="1" dirty="0">
                <a:solidFill>
                  <a:prstClr val="black"/>
                </a:solidFill>
              </a:rPr>
              <a:t>制造</a:t>
            </a:r>
            <a:r>
              <a:rPr lang="zh-CN" altLang="en-US" sz="2000" b="1" dirty="0" smtClean="0">
                <a:solidFill>
                  <a:prstClr val="black"/>
                </a:solidFill>
              </a:rPr>
              <a:t>业 </a:t>
            </a:r>
            <a:r>
              <a:rPr lang="zh-CN" altLang="en-US" sz="2000" b="1" dirty="0">
                <a:solidFill>
                  <a:prstClr val="black"/>
                </a:solidFill>
              </a:rPr>
              <a:t>：</a:t>
            </a:r>
            <a:r>
              <a:rPr lang="en-US" altLang="zh-CN" sz="2000" b="1" dirty="0" smtClean="0">
                <a:solidFill>
                  <a:prstClr val="black"/>
                </a:solidFill>
              </a:rPr>
              <a:t> </a:t>
            </a:r>
            <a:r>
              <a:rPr lang="zh-CN" altLang="en-US" b="1" dirty="0" smtClean="0">
                <a:solidFill>
                  <a:prstClr val="black"/>
                </a:solidFill>
              </a:rPr>
              <a:t>两亿七千五百万 </a:t>
            </a:r>
            <a:r>
              <a:rPr lang="en-US" altLang="zh-CN" sz="2000" b="1" dirty="0" smtClean="0">
                <a:solidFill>
                  <a:prstClr val="black"/>
                </a:solidFill>
              </a:rPr>
              <a:t>275 </a:t>
            </a:r>
            <a:r>
              <a:rPr lang="en-US" altLang="zh-CN" sz="2000" b="1" dirty="0" err="1" smtClean="0">
                <a:solidFill>
                  <a:prstClr val="black"/>
                </a:solidFill>
              </a:rPr>
              <a:t>mln</a:t>
            </a:r>
            <a:r>
              <a:rPr lang="en-US" altLang="zh-CN" sz="2000" b="1" dirty="0" smtClean="0">
                <a:solidFill>
                  <a:prstClr val="black"/>
                </a:solidFill>
              </a:rPr>
              <a:t> </a:t>
            </a:r>
            <a:r>
              <a:rPr lang="en-US" altLang="zh-CN" b="1" dirty="0" smtClean="0">
                <a:solidFill>
                  <a:prstClr val="black"/>
                </a:solidFill>
              </a:rPr>
              <a:t>RM</a:t>
            </a:r>
            <a:r>
              <a:rPr lang="en-US" altLang="zh-CN" sz="2000" b="1" dirty="0" smtClean="0">
                <a:solidFill>
                  <a:prstClr val="black"/>
                </a:solidFill>
              </a:rPr>
              <a:t>B</a:t>
            </a:r>
          </a:p>
          <a:p>
            <a:r>
              <a:rPr lang="zh-CN" altLang="en-US" sz="2000" b="1" dirty="0" smtClean="0">
                <a:solidFill>
                  <a:prstClr val="black"/>
                </a:solidFill>
              </a:rPr>
              <a:t>化学工业 </a:t>
            </a:r>
            <a:r>
              <a:rPr lang="zh-CN" altLang="en-US" sz="2000" b="1" dirty="0" smtClean="0">
                <a:solidFill>
                  <a:prstClr val="black"/>
                </a:solidFill>
              </a:rPr>
              <a:t>：一亿三千万 </a:t>
            </a:r>
            <a:r>
              <a:rPr lang="en-US" altLang="zh-CN" sz="2000" b="1" dirty="0" smtClean="0">
                <a:solidFill>
                  <a:prstClr val="black"/>
                </a:solidFill>
              </a:rPr>
              <a:t>130 </a:t>
            </a:r>
            <a:r>
              <a:rPr lang="en-US" altLang="zh-CN" sz="2000" b="1" dirty="0" err="1" smtClean="0">
                <a:solidFill>
                  <a:prstClr val="black"/>
                </a:solidFill>
              </a:rPr>
              <a:t>mln</a:t>
            </a:r>
            <a:r>
              <a:rPr lang="en-US" altLang="zh-CN" sz="2000" b="1" dirty="0" smtClean="0">
                <a:solidFill>
                  <a:prstClr val="black"/>
                </a:solidFill>
              </a:rPr>
              <a:t> RMB</a:t>
            </a:r>
          </a:p>
          <a:p>
            <a:r>
              <a:rPr lang="zh-CN" altLang="en-US" sz="2000" b="1" dirty="0" smtClean="0">
                <a:solidFill>
                  <a:prstClr val="black"/>
                </a:solidFill>
              </a:rPr>
              <a:t>电子设备生产 </a:t>
            </a:r>
            <a:r>
              <a:rPr lang="zh-CN" altLang="en-US" sz="2000" b="1" dirty="0" smtClean="0">
                <a:solidFill>
                  <a:prstClr val="black"/>
                </a:solidFill>
              </a:rPr>
              <a:t>：七千五百万 </a:t>
            </a:r>
            <a:r>
              <a:rPr lang="en-US" altLang="zh-CN" sz="2400" b="1" dirty="0" smtClean="0">
                <a:solidFill>
                  <a:prstClr val="black"/>
                </a:solidFill>
              </a:rPr>
              <a:t>75 </a:t>
            </a:r>
            <a:r>
              <a:rPr lang="en-US" altLang="zh-CN" sz="2400" b="1" dirty="0" err="1" smtClean="0">
                <a:solidFill>
                  <a:prstClr val="black"/>
                </a:solidFill>
              </a:rPr>
              <a:t>mln</a:t>
            </a:r>
            <a:r>
              <a:rPr lang="en-US" altLang="zh-CN" sz="2400" b="1" dirty="0" smtClean="0">
                <a:solidFill>
                  <a:prstClr val="black"/>
                </a:solidFill>
              </a:rPr>
              <a:t> </a:t>
            </a:r>
            <a:r>
              <a:rPr lang="en-US" altLang="zh-CN" sz="2000" b="1" dirty="0" smtClean="0">
                <a:solidFill>
                  <a:prstClr val="black"/>
                </a:solidFill>
              </a:rPr>
              <a:t> RMB</a:t>
            </a:r>
          </a:p>
          <a:p>
            <a:r>
              <a:rPr lang="zh-CN" altLang="en-US" sz="2000" b="1" dirty="0">
                <a:solidFill>
                  <a:prstClr val="black"/>
                </a:solidFill>
              </a:rPr>
              <a:t>非金属</a:t>
            </a:r>
            <a:r>
              <a:rPr lang="zh-CN" altLang="en-US" sz="2000" b="1" dirty="0" smtClean="0">
                <a:solidFill>
                  <a:prstClr val="black"/>
                </a:solidFill>
              </a:rPr>
              <a:t>的商品工业</a:t>
            </a:r>
            <a:r>
              <a:rPr lang="zh-CN" altLang="en-US" sz="2000" b="1" dirty="0" smtClean="0">
                <a:solidFill>
                  <a:prstClr val="black"/>
                </a:solidFill>
              </a:rPr>
              <a:t>：四千六百万 </a:t>
            </a:r>
            <a:r>
              <a:rPr lang="en-US" altLang="zh-CN" sz="2400" b="1" dirty="0" smtClean="0">
                <a:solidFill>
                  <a:prstClr val="black"/>
                </a:solidFill>
              </a:rPr>
              <a:t>46 </a:t>
            </a:r>
            <a:r>
              <a:rPr lang="en-US" altLang="zh-CN" sz="2400" b="1" dirty="0" err="1" smtClean="0">
                <a:solidFill>
                  <a:prstClr val="black"/>
                </a:solidFill>
              </a:rPr>
              <a:t>mln</a:t>
            </a:r>
            <a:r>
              <a:rPr lang="zh-CN" altLang="en-US" sz="2000" b="1" dirty="0" smtClean="0">
                <a:solidFill>
                  <a:prstClr val="black"/>
                </a:solidFill>
              </a:rPr>
              <a:t> </a:t>
            </a:r>
            <a:r>
              <a:rPr lang="en-US" altLang="zh-CN" sz="2000" b="1" dirty="0" smtClean="0">
                <a:solidFill>
                  <a:prstClr val="black"/>
                </a:solidFill>
              </a:rPr>
              <a:t>RMB</a:t>
            </a:r>
          </a:p>
          <a:p>
            <a:endParaRPr lang="en-US" altLang="zh-CN" sz="2400" b="1" dirty="0">
              <a:solidFill>
                <a:srgbClr val="E2C77A"/>
              </a:solidFill>
            </a:endParaRPr>
          </a:p>
        </p:txBody>
      </p:sp>
      <p:sp>
        <p:nvSpPr>
          <p:cNvPr id="4" name="Rectangle 3"/>
          <p:cNvSpPr/>
          <p:nvPr/>
        </p:nvSpPr>
        <p:spPr>
          <a:xfrm>
            <a:off x="514578" y="4221087"/>
            <a:ext cx="4042257" cy="1138773"/>
          </a:xfrm>
          <a:prstGeom prst="rect">
            <a:avLst/>
          </a:prstGeom>
        </p:spPr>
        <p:txBody>
          <a:bodyPr wrap="square">
            <a:spAutoFit/>
          </a:bodyPr>
          <a:lstStyle/>
          <a:p>
            <a:r>
              <a:rPr lang="zh-CN" altLang="en-US" sz="2000" b="1" dirty="0" smtClean="0">
                <a:solidFill>
                  <a:prstClr val="black"/>
                </a:solidFill>
              </a:rPr>
              <a:t>           </a:t>
            </a:r>
            <a:r>
              <a:rPr lang="zh-CN" altLang="en-US" sz="2400" b="1" dirty="0" smtClean="0">
                <a:solidFill>
                  <a:prstClr val="black"/>
                </a:solidFill>
              </a:rPr>
              <a:t>生产工业</a:t>
            </a:r>
            <a:r>
              <a:rPr lang="zh-CN" altLang="en-US" sz="2400" b="1" dirty="0" smtClean="0">
                <a:solidFill>
                  <a:prstClr val="black"/>
                </a:solidFill>
              </a:rPr>
              <a:t>投资的</a:t>
            </a:r>
            <a:r>
              <a:rPr lang="zh-CN" altLang="en-US" sz="2400" b="1" dirty="0" smtClean="0">
                <a:solidFill>
                  <a:prstClr val="black"/>
                </a:solidFill>
              </a:rPr>
              <a:t>比例</a:t>
            </a:r>
            <a:endParaRPr lang="en-US" altLang="zh-CN" sz="2400" b="1" dirty="0" smtClean="0">
              <a:solidFill>
                <a:prstClr val="black"/>
              </a:solidFill>
            </a:endParaRPr>
          </a:p>
          <a:p>
            <a:endParaRPr lang="en-US" altLang="zh-CN" sz="2400" b="1" dirty="0">
              <a:solidFill>
                <a:prstClr val="black"/>
              </a:solidFill>
            </a:endParaRPr>
          </a:p>
          <a:p>
            <a:r>
              <a:rPr lang="zh-CN" altLang="en-US" sz="2000" b="1" dirty="0" smtClean="0">
                <a:solidFill>
                  <a:prstClr val="black"/>
                </a:solidFill>
              </a:rPr>
              <a:t>固定资本投资， 十亿 </a:t>
            </a:r>
            <a:r>
              <a:rPr lang="en-US" altLang="zh-CN" sz="2000" b="1" dirty="0" smtClean="0">
                <a:solidFill>
                  <a:prstClr val="black"/>
                </a:solidFill>
              </a:rPr>
              <a:t>RMB</a:t>
            </a:r>
          </a:p>
        </p:txBody>
      </p:sp>
      <p:sp>
        <p:nvSpPr>
          <p:cNvPr id="5" name="Rectangle 4"/>
          <p:cNvSpPr/>
          <p:nvPr/>
        </p:nvSpPr>
        <p:spPr>
          <a:xfrm>
            <a:off x="1392188" y="188640"/>
            <a:ext cx="3275856" cy="697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prstClr val="white"/>
                </a:solidFill>
              </a:rPr>
              <a:t>斯塔夫罗波尔政府</a:t>
            </a:r>
            <a:endParaRPr lang="zh-CN" altLang="en-US" sz="2400" b="1" dirty="0">
              <a:solidFill>
                <a:prstClr val="white"/>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1266" name="Picture 2" descr="C:\Users\IV.Kochenkova\Desktop\2\5.jpg"/>
          <p:cNvPicPr>
            <a:picLocks noChangeAspect="1" noChangeArrowheads="1"/>
          </p:cNvPicPr>
          <p:nvPr/>
        </p:nvPicPr>
        <p:blipFill>
          <a:blip r:embed="rId2" cstate="print"/>
          <a:stretch>
            <a:fillRect/>
          </a:stretch>
        </p:blipFill>
        <p:spPr bwMode="auto">
          <a:xfrm>
            <a:off x="0" y="0"/>
            <a:ext cx="9144000" cy="6858000"/>
          </a:xfrm>
          <a:prstGeom prst="rect">
            <a:avLst/>
          </a:prstGeom>
          <a:noFill/>
        </p:spPr>
      </p:pic>
      <p:sp>
        <p:nvSpPr>
          <p:cNvPr id="5" name="Rectangle 4"/>
          <p:cNvSpPr/>
          <p:nvPr/>
        </p:nvSpPr>
        <p:spPr>
          <a:xfrm>
            <a:off x="1392188" y="188640"/>
            <a:ext cx="3275856" cy="697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prstClr val="white"/>
                </a:solidFill>
              </a:rPr>
              <a:t>斯塔夫罗波尔政府</a:t>
            </a:r>
            <a:endParaRPr lang="zh-CN" altLang="en-US" sz="2400" b="1" dirty="0">
              <a:solidFill>
                <a:prstClr val="white"/>
              </a:solidFill>
            </a:endParaRPr>
          </a:p>
        </p:txBody>
      </p:sp>
      <p:sp>
        <p:nvSpPr>
          <p:cNvPr id="4" name="Rectangle 3"/>
          <p:cNvSpPr/>
          <p:nvPr/>
        </p:nvSpPr>
        <p:spPr>
          <a:xfrm>
            <a:off x="1547664" y="1372126"/>
            <a:ext cx="1935145" cy="646331"/>
          </a:xfrm>
          <a:prstGeom prst="rect">
            <a:avLst/>
          </a:prstGeom>
        </p:spPr>
        <p:txBody>
          <a:bodyPr wrap="none">
            <a:spAutoFit/>
          </a:bodyPr>
          <a:lstStyle/>
          <a:p>
            <a:r>
              <a:rPr lang="zh-CN" altLang="en-US" sz="3600" b="1" dirty="0">
                <a:solidFill>
                  <a:srgbClr val="E2C77A"/>
                </a:solidFill>
              </a:rPr>
              <a:t>外国</a:t>
            </a:r>
            <a:r>
              <a:rPr lang="zh-CN" altLang="en-US" sz="3200" b="1" dirty="0">
                <a:solidFill>
                  <a:srgbClr val="E2C77A"/>
                </a:solidFill>
              </a:rPr>
              <a:t>投资</a:t>
            </a:r>
            <a:endParaRPr lang="en-US" altLang="zh-CN" sz="3200" b="1" dirty="0">
              <a:solidFill>
                <a:srgbClr val="E2C77A"/>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6386" name="Picture 2" descr="C:\Users\IV.Kochenkova\Desktop\2\минпром-6.jpg"/>
          <p:cNvPicPr>
            <a:picLocks noChangeAspect="1" noChangeArrowheads="1"/>
          </p:cNvPicPr>
          <p:nvPr/>
        </p:nvPicPr>
        <p:blipFill>
          <a:blip r:embed="rId2" cstate="print"/>
          <a:stretch>
            <a:fillRect/>
          </a:stretch>
        </p:blipFill>
        <p:spPr bwMode="auto">
          <a:xfrm>
            <a:off x="0" y="-1"/>
            <a:ext cx="9144000" cy="6858000"/>
          </a:xfrm>
          <a:prstGeom prst="rect">
            <a:avLst/>
          </a:prstGeom>
          <a:noFill/>
        </p:spPr>
      </p:pic>
      <p:pic>
        <p:nvPicPr>
          <p:cNvPr id="5" name="Содержимое 4" descr="Безимени-1.jpg"/>
          <p:cNvPicPr>
            <a:picLocks noChangeAspect="1"/>
          </p:cNvPicPr>
          <p:nvPr/>
        </p:nvPicPr>
        <p:blipFill>
          <a:blip r:embed="rId3" cstate="print"/>
          <a:stretch>
            <a:fillRect/>
          </a:stretch>
        </p:blipFill>
        <p:spPr>
          <a:xfrm>
            <a:off x="1547664" y="332656"/>
            <a:ext cx="1838451" cy="836712"/>
          </a:xfrm>
          <a:prstGeom prst="rect">
            <a:avLst/>
          </a:prstGeom>
        </p:spPr>
      </p:pic>
      <p:sp>
        <p:nvSpPr>
          <p:cNvPr id="4" name="Rectangle 3"/>
          <p:cNvSpPr/>
          <p:nvPr/>
        </p:nvSpPr>
        <p:spPr>
          <a:xfrm>
            <a:off x="107504" y="1340768"/>
            <a:ext cx="4320480" cy="1692771"/>
          </a:xfrm>
          <a:prstGeom prst="rect">
            <a:avLst/>
          </a:prstGeom>
        </p:spPr>
        <p:txBody>
          <a:bodyPr wrap="square">
            <a:spAutoFit/>
          </a:bodyPr>
          <a:lstStyle/>
          <a:p>
            <a:pPr algn="ctr"/>
            <a:r>
              <a:rPr lang="zh-CN" altLang="en-US" sz="3200" b="1" dirty="0" smtClean="0">
                <a:solidFill>
                  <a:srgbClr val="AB971D"/>
                </a:solidFill>
              </a:rPr>
              <a:t>汽车产业</a:t>
            </a:r>
            <a:endParaRPr lang="en-US" altLang="zh-CN" sz="3200" b="1" dirty="0" smtClean="0">
              <a:solidFill>
                <a:prstClr val="black"/>
              </a:solidFill>
            </a:endParaRPr>
          </a:p>
          <a:p>
            <a:r>
              <a:rPr lang="zh-CN" altLang="en-US" sz="2400" b="1" dirty="0" smtClean="0">
                <a:solidFill>
                  <a:prstClr val="black"/>
                </a:solidFill>
              </a:rPr>
              <a:t>生产量的</a:t>
            </a:r>
            <a:r>
              <a:rPr lang="zh-CN" altLang="en-US" sz="2400" b="1" dirty="0">
                <a:solidFill>
                  <a:prstClr val="black"/>
                </a:solidFill>
              </a:rPr>
              <a:t>生产量</a:t>
            </a:r>
            <a:r>
              <a:rPr lang="en-US" altLang="zh-CN" sz="2400" b="1" dirty="0" smtClean="0">
                <a:solidFill>
                  <a:prstClr val="black"/>
                </a:solidFill>
              </a:rPr>
              <a:t>– </a:t>
            </a:r>
            <a:r>
              <a:rPr lang="en-US" altLang="zh-CN" sz="2400" b="1" dirty="0">
                <a:solidFill>
                  <a:prstClr val="black"/>
                </a:solidFill>
              </a:rPr>
              <a:t>200 000</a:t>
            </a:r>
            <a:r>
              <a:rPr lang="zh-CN" altLang="en-US" sz="2400" b="1" dirty="0">
                <a:solidFill>
                  <a:prstClr val="black"/>
                </a:solidFill>
              </a:rPr>
              <a:t>辆</a:t>
            </a:r>
            <a:r>
              <a:rPr lang="zh-CN" altLang="en-US" sz="1400" b="1" dirty="0">
                <a:solidFill>
                  <a:prstClr val="black"/>
                </a:solidFill>
              </a:rPr>
              <a:t>车</a:t>
            </a:r>
            <a:r>
              <a:rPr lang="en-US" altLang="zh-CN" sz="1400" b="1" dirty="0">
                <a:solidFill>
                  <a:prstClr val="black"/>
                </a:solidFill>
              </a:rPr>
              <a:t>/</a:t>
            </a:r>
            <a:r>
              <a:rPr lang="zh-CN" altLang="en-US" sz="1400" b="1" dirty="0" smtClean="0">
                <a:solidFill>
                  <a:prstClr val="black"/>
                </a:solidFill>
              </a:rPr>
              <a:t>年</a:t>
            </a:r>
            <a:endParaRPr lang="en-US" altLang="zh-CN" sz="2400" b="1" dirty="0" smtClean="0">
              <a:solidFill>
                <a:prstClr val="black"/>
              </a:solidFill>
            </a:endParaRPr>
          </a:p>
          <a:p>
            <a:r>
              <a:rPr lang="zh-CN" altLang="en-US" sz="2400" b="1" dirty="0" smtClean="0">
                <a:solidFill>
                  <a:prstClr val="black"/>
                </a:solidFill>
              </a:rPr>
              <a:t> </a:t>
            </a:r>
            <a:endParaRPr lang="en-US" altLang="zh-CN" sz="2400" b="1" dirty="0" smtClean="0">
              <a:solidFill>
                <a:prstClr val="black"/>
              </a:solidFill>
            </a:endParaRPr>
          </a:p>
          <a:p>
            <a:r>
              <a:rPr lang="zh-CN" altLang="en-US" sz="2400" b="1" dirty="0" smtClean="0">
                <a:solidFill>
                  <a:prstClr val="black"/>
                </a:solidFill>
              </a:rPr>
              <a:t>生产</a:t>
            </a:r>
            <a:r>
              <a:rPr lang="en-US" altLang="zh-CN" sz="2400" b="1" dirty="0" smtClean="0">
                <a:solidFill>
                  <a:prstClr val="black"/>
                </a:solidFill>
              </a:rPr>
              <a:t>20</a:t>
            </a:r>
            <a:r>
              <a:rPr lang="zh-CN" altLang="en-US" sz="2400" b="1" dirty="0" smtClean="0">
                <a:solidFill>
                  <a:prstClr val="black"/>
                </a:solidFill>
              </a:rPr>
              <a:t>款不同的汽车</a:t>
            </a:r>
            <a:endParaRPr lang="zh-CN" altLang="en-US" sz="2400" dirty="0"/>
          </a:p>
        </p:txBody>
      </p:sp>
      <p:sp>
        <p:nvSpPr>
          <p:cNvPr id="7" name="Rectangle 6"/>
          <p:cNvSpPr/>
          <p:nvPr/>
        </p:nvSpPr>
        <p:spPr>
          <a:xfrm>
            <a:off x="1392188" y="188640"/>
            <a:ext cx="3275856" cy="697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prstClr val="white"/>
                </a:solidFill>
              </a:rPr>
              <a:t>斯塔夫罗波尔政府</a:t>
            </a:r>
            <a:endParaRPr lang="zh-CN" altLang="en-US" sz="2400" b="1" dirty="0">
              <a:solidFill>
                <a:prstClr val="white"/>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7410" name="Picture 2" descr="C:\Users\IV.Kochenkova\Desktop\2\минпром-7.jpg"/>
          <p:cNvPicPr>
            <a:picLocks noChangeAspect="1" noChangeArrowheads="1"/>
          </p:cNvPicPr>
          <p:nvPr/>
        </p:nvPicPr>
        <p:blipFill>
          <a:blip r:embed="rId3" cstate="print"/>
          <a:stretch>
            <a:fillRect/>
          </a:stretch>
        </p:blipFill>
        <p:spPr bwMode="auto">
          <a:xfrm>
            <a:off x="0" y="0"/>
            <a:ext cx="9144000" cy="6858000"/>
          </a:xfrm>
          <a:prstGeom prst="rect">
            <a:avLst/>
          </a:prstGeom>
          <a:noFill/>
        </p:spPr>
      </p:pic>
      <p:sp>
        <p:nvSpPr>
          <p:cNvPr id="5" name="Rectangle 4"/>
          <p:cNvSpPr/>
          <p:nvPr/>
        </p:nvSpPr>
        <p:spPr>
          <a:xfrm>
            <a:off x="1619672" y="188640"/>
            <a:ext cx="3275856" cy="697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prstClr val="white"/>
                </a:solidFill>
              </a:rPr>
              <a:t>斯塔夫罗波尔政府</a:t>
            </a:r>
            <a:endParaRPr lang="zh-CN" altLang="en-US" sz="2400" b="1" dirty="0">
              <a:solidFill>
                <a:prstClr val="white"/>
              </a:solidFill>
            </a:endParaRPr>
          </a:p>
        </p:txBody>
      </p:sp>
      <p:sp>
        <p:nvSpPr>
          <p:cNvPr id="7" name="Rectangle 6"/>
          <p:cNvSpPr/>
          <p:nvPr/>
        </p:nvSpPr>
        <p:spPr>
          <a:xfrm>
            <a:off x="239958" y="1556792"/>
            <a:ext cx="3960440" cy="48245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solidFill>
                  <a:srgbClr val="AB971D"/>
                </a:solidFill>
              </a:rPr>
              <a:t>中国</a:t>
            </a:r>
            <a:r>
              <a:rPr lang="zh-CN" altLang="en-US" sz="2800" b="1" dirty="0">
                <a:solidFill>
                  <a:srgbClr val="AB971D"/>
                </a:solidFill>
              </a:rPr>
              <a:t>投资</a:t>
            </a:r>
            <a:endParaRPr lang="en-US" altLang="zh-CN" sz="2400" b="1" dirty="0" smtClean="0">
              <a:solidFill>
                <a:srgbClr val="AB971D"/>
              </a:solidFill>
            </a:endParaRPr>
          </a:p>
          <a:p>
            <a:pPr algn="ctr"/>
            <a:r>
              <a:rPr lang="zh-CN" altLang="en-US" sz="2400" b="1" dirty="0" smtClean="0">
                <a:solidFill>
                  <a:prstClr val="black"/>
                </a:solidFill>
              </a:rPr>
              <a:t>在</a:t>
            </a:r>
            <a:r>
              <a:rPr lang="zh-CN" altLang="en-US" sz="2400" b="1" dirty="0">
                <a:solidFill>
                  <a:prstClr val="black"/>
                </a:solidFill>
              </a:rPr>
              <a:t>斯塔夫罗波尔边疆区招商</a:t>
            </a:r>
            <a:r>
              <a:rPr lang="zh-CN" altLang="en-US" sz="2400" b="1" dirty="0" smtClean="0">
                <a:solidFill>
                  <a:prstClr val="black"/>
                </a:solidFill>
              </a:rPr>
              <a:t>了中国</a:t>
            </a:r>
            <a:r>
              <a:rPr lang="zh-CN" altLang="en-US" sz="2400" b="1" dirty="0">
                <a:solidFill>
                  <a:prstClr val="black"/>
                </a:solidFill>
              </a:rPr>
              <a:t>投资为了</a:t>
            </a:r>
            <a:r>
              <a:rPr lang="zh-CN" altLang="en-US" sz="2400" b="1" dirty="0" smtClean="0">
                <a:solidFill>
                  <a:prstClr val="black"/>
                </a:solidFill>
              </a:rPr>
              <a:t>建厂</a:t>
            </a:r>
            <a:endParaRPr lang="en-US" altLang="zh-CN" sz="2400" b="1" dirty="0" smtClean="0">
              <a:solidFill>
                <a:prstClr val="black"/>
              </a:solidFill>
            </a:endParaRPr>
          </a:p>
          <a:p>
            <a:pPr algn="ctr"/>
            <a:r>
              <a:rPr lang="zh-CN" altLang="en-US" sz="3600" b="1" dirty="0" smtClean="0">
                <a:solidFill>
                  <a:prstClr val="black"/>
                </a:solidFill>
              </a:rPr>
              <a:t>原生态</a:t>
            </a:r>
            <a:r>
              <a:rPr lang="zh-CN" altLang="en-US" sz="3600" b="1" dirty="0" smtClean="0">
                <a:solidFill>
                  <a:prstClr val="black"/>
                </a:solidFill>
              </a:rPr>
              <a:t>砖。</a:t>
            </a:r>
            <a:endParaRPr lang="en-US" altLang="zh-CN" sz="3600" b="1" dirty="0" smtClean="0">
              <a:solidFill>
                <a:prstClr val="black"/>
              </a:solidFill>
            </a:endParaRPr>
          </a:p>
          <a:p>
            <a:pPr algn="ctr"/>
            <a:endParaRPr lang="en-US" altLang="zh-CN" sz="2800" b="1" dirty="0" smtClean="0">
              <a:solidFill>
                <a:prstClr val="black"/>
              </a:solidFill>
            </a:endParaRPr>
          </a:p>
          <a:p>
            <a:r>
              <a:rPr lang="zh-CN" altLang="en-US" sz="2000" b="1" dirty="0" smtClean="0">
                <a:solidFill>
                  <a:prstClr val="black"/>
                </a:solidFill>
              </a:rPr>
              <a:t>全部投资 </a:t>
            </a:r>
            <a:r>
              <a:rPr lang="zh-CN" altLang="en-US" sz="2400" b="1" dirty="0" smtClean="0">
                <a:solidFill>
                  <a:prstClr val="black"/>
                </a:solidFill>
              </a:rPr>
              <a:t>：三千三百一十万</a:t>
            </a:r>
            <a:r>
              <a:rPr lang="en-US" altLang="zh-CN" sz="2400" b="1" dirty="0" smtClean="0">
                <a:solidFill>
                  <a:prstClr val="black"/>
                </a:solidFill>
              </a:rPr>
              <a:t>33.1 </a:t>
            </a:r>
            <a:r>
              <a:rPr lang="en-US" altLang="zh-CN" sz="2400" b="1" dirty="0" err="1" smtClean="0">
                <a:solidFill>
                  <a:prstClr val="black"/>
                </a:solidFill>
              </a:rPr>
              <a:t>mln</a:t>
            </a:r>
            <a:r>
              <a:rPr lang="en-US" altLang="zh-CN" sz="2400" b="1" dirty="0" smtClean="0">
                <a:solidFill>
                  <a:prstClr val="black"/>
                </a:solidFill>
              </a:rPr>
              <a:t> </a:t>
            </a:r>
            <a:r>
              <a:rPr lang="en-US" altLang="zh-CN" sz="2000" b="1" dirty="0" smtClean="0">
                <a:solidFill>
                  <a:prstClr val="black"/>
                </a:solidFill>
              </a:rPr>
              <a:t>RMB</a:t>
            </a:r>
          </a:p>
          <a:p>
            <a:r>
              <a:rPr lang="zh-CN" altLang="en-US" sz="2000" b="1" dirty="0" smtClean="0">
                <a:solidFill>
                  <a:prstClr val="black"/>
                </a:solidFill>
              </a:rPr>
              <a:t>产能 </a:t>
            </a:r>
            <a:r>
              <a:rPr lang="en-US" altLang="zh-CN" sz="2000" b="1" dirty="0" smtClean="0">
                <a:solidFill>
                  <a:prstClr val="black"/>
                </a:solidFill>
              </a:rPr>
              <a:t>: </a:t>
            </a:r>
            <a:r>
              <a:rPr lang="en-US" altLang="zh-CN" sz="2800" b="1" dirty="0" smtClean="0">
                <a:solidFill>
                  <a:prstClr val="black"/>
                </a:solidFill>
              </a:rPr>
              <a:t>5</a:t>
            </a:r>
            <a:r>
              <a:rPr lang="zh-CN" altLang="en-US" sz="2800" b="1" dirty="0" smtClean="0">
                <a:solidFill>
                  <a:prstClr val="black"/>
                </a:solidFill>
              </a:rPr>
              <a:t>千万</a:t>
            </a:r>
            <a:r>
              <a:rPr lang="zh-CN" altLang="en-US" sz="2800" b="1" dirty="0">
                <a:solidFill>
                  <a:prstClr val="black"/>
                </a:solidFill>
              </a:rPr>
              <a:t>块</a:t>
            </a:r>
            <a:r>
              <a:rPr lang="zh-CN" altLang="en-US" sz="2800" b="1" dirty="0" smtClean="0">
                <a:solidFill>
                  <a:prstClr val="black"/>
                </a:solidFill>
              </a:rPr>
              <a:t>砖</a:t>
            </a:r>
            <a:r>
              <a:rPr lang="en-US" altLang="zh-CN" sz="2800" b="1" dirty="0" smtClean="0">
                <a:solidFill>
                  <a:prstClr val="black"/>
                </a:solidFill>
              </a:rPr>
              <a:t>/</a:t>
            </a:r>
            <a:r>
              <a:rPr lang="zh-CN" altLang="en-US" sz="2800" b="1" dirty="0" smtClean="0">
                <a:solidFill>
                  <a:prstClr val="black"/>
                </a:solidFill>
              </a:rPr>
              <a:t>年</a:t>
            </a:r>
            <a:endParaRPr lang="en-US" altLang="zh-CN" sz="2800" b="1" dirty="0" smtClean="0">
              <a:solidFill>
                <a:prstClr val="black"/>
              </a:solidFill>
            </a:endParaRPr>
          </a:p>
          <a:p>
            <a:endParaRPr lang="en-US" altLang="zh-CN" sz="2000" b="1" dirty="0" smtClean="0">
              <a:solidFill>
                <a:prstClr val="black"/>
              </a:solidFill>
            </a:endParaRPr>
          </a:p>
          <a:p>
            <a:r>
              <a:rPr lang="zh-CN" altLang="en-US" sz="2000" b="1" dirty="0" smtClean="0">
                <a:solidFill>
                  <a:prstClr val="black"/>
                </a:solidFill>
              </a:rPr>
              <a:t>另外， 边区有中国投资</a:t>
            </a:r>
            <a:r>
              <a:rPr lang="zh-CN" altLang="en-US" sz="2000" b="1" dirty="0">
                <a:solidFill>
                  <a:prstClr val="black"/>
                </a:solidFill>
              </a:rPr>
              <a:t>为了动力密集区 </a:t>
            </a:r>
            <a:r>
              <a:rPr lang="zh-CN" altLang="en-US" sz="2000" b="1" dirty="0" smtClean="0">
                <a:solidFill>
                  <a:prstClr val="black"/>
                </a:solidFill>
              </a:rPr>
              <a:t> </a:t>
            </a:r>
            <a:r>
              <a:rPr lang="zh-CN" altLang="en-US" sz="2000" b="1" dirty="0">
                <a:solidFill>
                  <a:prstClr val="black"/>
                </a:solidFill>
              </a:rPr>
              <a:t>“光伏系统”</a:t>
            </a:r>
            <a:r>
              <a:rPr lang="zh-CN" altLang="en-US" sz="2000" b="1" dirty="0" smtClean="0">
                <a:solidFill>
                  <a:prstClr val="black"/>
                </a:solidFill>
              </a:rPr>
              <a:t>。</a:t>
            </a:r>
            <a:endParaRPr lang="en-US" altLang="zh-CN" sz="2000" b="1" dirty="0" smtClean="0">
              <a:solidFill>
                <a:prstClr val="black"/>
              </a:solidFill>
            </a:endParaRPr>
          </a:p>
          <a:p>
            <a:endParaRPr lang="en-US" altLang="zh-CN" sz="2000" b="1" dirty="0">
              <a:solidFill>
                <a:prstClr val="black"/>
              </a:solidFill>
            </a:endParaRPr>
          </a:p>
          <a:p>
            <a:r>
              <a:rPr lang="zh-CN" altLang="en-US" sz="2000" b="1" dirty="0" smtClean="0">
                <a:solidFill>
                  <a:prstClr val="black"/>
                </a:solidFill>
              </a:rPr>
              <a:t>全部投资 </a:t>
            </a:r>
            <a:r>
              <a:rPr lang="en-US" altLang="zh-CN" sz="2000" b="1" dirty="0" smtClean="0">
                <a:solidFill>
                  <a:prstClr val="black"/>
                </a:solidFill>
              </a:rPr>
              <a:t>: </a:t>
            </a:r>
            <a:r>
              <a:rPr lang="zh-CN" altLang="en-US" sz="2000" b="1" dirty="0" smtClean="0">
                <a:solidFill>
                  <a:prstClr val="black"/>
                </a:solidFill>
              </a:rPr>
              <a:t>八亿八千两百万 </a:t>
            </a:r>
            <a:endParaRPr lang="en-US" altLang="zh-CN" sz="2000" b="1" dirty="0" smtClean="0">
              <a:solidFill>
                <a:prstClr val="black"/>
              </a:solidFill>
            </a:endParaRPr>
          </a:p>
          <a:p>
            <a:r>
              <a:rPr lang="en-US" altLang="zh-CN" sz="2000" b="1" dirty="0">
                <a:solidFill>
                  <a:prstClr val="black"/>
                </a:solidFill>
              </a:rPr>
              <a:t> </a:t>
            </a:r>
            <a:r>
              <a:rPr lang="en-US" altLang="zh-CN" sz="2000" b="1" dirty="0" smtClean="0">
                <a:solidFill>
                  <a:prstClr val="black"/>
                </a:solidFill>
              </a:rPr>
              <a:t>                    </a:t>
            </a:r>
            <a:r>
              <a:rPr lang="en-US" altLang="zh-CN" sz="2000" b="1" dirty="0" smtClean="0">
                <a:solidFill>
                  <a:prstClr val="black"/>
                </a:solidFill>
              </a:rPr>
              <a:t>882 </a:t>
            </a:r>
            <a:r>
              <a:rPr lang="en-US" altLang="zh-CN" sz="2000" b="1" dirty="0" err="1" smtClean="0">
                <a:solidFill>
                  <a:prstClr val="black"/>
                </a:solidFill>
              </a:rPr>
              <a:t>mln</a:t>
            </a:r>
            <a:r>
              <a:rPr lang="en-US" altLang="zh-CN" sz="2000" b="1" dirty="0" smtClean="0">
                <a:solidFill>
                  <a:prstClr val="black"/>
                </a:solidFill>
              </a:rPr>
              <a:t> RMB</a:t>
            </a:r>
          </a:p>
          <a:p>
            <a:r>
              <a:rPr lang="zh-CN" altLang="en-US" sz="2000" b="1" dirty="0" smtClean="0">
                <a:solidFill>
                  <a:prstClr val="black"/>
                </a:solidFill>
              </a:rPr>
              <a:t>到</a:t>
            </a:r>
            <a:r>
              <a:rPr lang="en-US" altLang="zh-CN" sz="2000" b="1" dirty="0" smtClean="0">
                <a:solidFill>
                  <a:prstClr val="black"/>
                </a:solidFill>
              </a:rPr>
              <a:t>2020</a:t>
            </a:r>
            <a:r>
              <a:rPr lang="zh-CN" altLang="en-US" sz="2000" b="1" dirty="0" smtClean="0">
                <a:solidFill>
                  <a:prstClr val="black"/>
                </a:solidFill>
              </a:rPr>
              <a:t>年产能</a:t>
            </a:r>
            <a:r>
              <a:rPr lang="en-US" altLang="zh-CN" sz="2000" b="1" dirty="0">
                <a:solidFill>
                  <a:prstClr val="black"/>
                </a:solidFill>
              </a:rPr>
              <a:t> </a:t>
            </a:r>
            <a:r>
              <a:rPr lang="zh-CN" altLang="en-US" sz="2000" b="1" dirty="0" smtClean="0">
                <a:solidFill>
                  <a:prstClr val="black"/>
                </a:solidFill>
              </a:rPr>
              <a:t>达到</a:t>
            </a:r>
            <a:r>
              <a:rPr lang="en-US" altLang="zh-CN" sz="2000" b="1" dirty="0" smtClean="0">
                <a:solidFill>
                  <a:prstClr val="black"/>
                </a:solidFill>
              </a:rPr>
              <a:t>150</a:t>
            </a:r>
            <a:r>
              <a:rPr lang="zh-CN" altLang="en-US" sz="2000" b="1" dirty="0" smtClean="0">
                <a:solidFill>
                  <a:prstClr val="black"/>
                </a:solidFill>
              </a:rPr>
              <a:t>兆瓦。</a:t>
            </a:r>
            <a:endParaRPr lang="en-US" altLang="zh-CN" sz="2800" b="1" dirty="0" smtClean="0">
              <a:solidFill>
                <a:prstClr val="black"/>
              </a:solidFill>
            </a:endParaRPr>
          </a:p>
          <a:p>
            <a:pPr algn="ctr"/>
            <a:endParaRPr lang="zh-CN" altLang="en-US" sz="2000" b="1" dirty="0">
              <a:solidFill>
                <a:prstClr val="black"/>
              </a:solidFill>
            </a:endParaRPr>
          </a:p>
        </p:txBody>
      </p:sp>
    </p:spTree>
    <p:extLst>
      <p:ext uri="{BB962C8B-B14F-4D97-AF65-F5344CB8AC3E}">
        <p14:creationId xmlns:p14="http://schemas.microsoft.com/office/powerpoint/2010/main" val="19465252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tretch>
            <a:fillRect/>
          </a:stretch>
        </p:blipFill>
        <p:spPr bwMode="auto">
          <a:xfrm>
            <a:off x="0" y="0"/>
            <a:ext cx="9144000" cy="6858000"/>
          </a:xfrm>
          <a:prstGeom prst="rect">
            <a:avLst/>
          </a:prstGeom>
          <a:noFill/>
        </p:spPr>
      </p:pic>
      <p:pic>
        <p:nvPicPr>
          <p:cNvPr id="5" name="Содержимое 4" descr="Безимени-1.jpg"/>
          <p:cNvPicPr>
            <a:picLocks noGrp="1" noChangeAspect="1"/>
          </p:cNvPicPr>
          <p:nvPr>
            <p:ph idx="1"/>
          </p:nvPr>
        </p:nvPicPr>
        <p:blipFill>
          <a:blip r:embed="rId3" cstate="print"/>
          <a:stretch>
            <a:fillRect/>
          </a:stretch>
        </p:blipFill>
        <p:spPr>
          <a:xfrm>
            <a:off x="1547664" y="332656"/>
            <a:ext cx="1838451" cy="836712"/>
          </a:xfrm>
        </p:spPr>
      </p:pic>
      <p:sp>
        <p:nvSpPr>
          <p:cNvPr id="4" name="Rectangle 3"/>
          <p:cNvSpPr/>
          <p:nvPr/>
        </p:nvSpPr>
        <p:spPr>
          <a:xfrm>
            <a:off x="1612535" y="188640"/>
            <a:ext cx="3275856" cy="697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prstClr val="white"/>
                </a:solidFill>
              </a:rPr>
              <a:t>斯塔夫罗波尔政府</a:t>
            </a:r>
            <a:endParaRPr lang="zh-CN" altLang="en-US" sz="2400" b="1" dirty="0">
              <a:solidFill>
                <a:prstClr val="white"/>
              </a:solidFill>
            </a:endParaRPr>
          </a:p>
        </p:txBody>
      </p:sp>
      <p:sp>
        <p:nvSpPr>
          <p:cNvPr id="7" name="Rectangle 6"/>
          <p:cNvSpPr/>
          <p:nvPr/>
        </p:nvSpPr>
        <p:spPr>
          <a:xfrm>
            <a:off x="107504" y="1268760"/>
            <a:ext cx="4968552" cy="555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2800" b="1" dirty="0">
                <a:solidFill>
                  <a:srgbClr val="AB971D"/>
                </a:solidFill>
              </a:rPr>
              <a:t>斯塔夫罗波尔边疆区竞争</a:t>
            </a:r>
            <a:r>
              <a:rPr lang="zh-CN" altLang="en-US" sz="2800" b="1" dirty="0" smtClean="0">
                <a:solidFill>
                  <a:srgbClr val="AB971D"/>
                </a:solidFill>
              </a:rPr>
              <a:t>优势</a:t>
            </a:r>
            <a:endParaRPr lang="en-US" altLang="zh-CN" sz="2800" b="1" dirty="0" smtClean="0">
              <a:solidFill>
                <a:srgbClr val="AB971D"/>
              </a:solidFill>
            </a:endParaRPr>
          </a:p>
          <a:p>
            <a:pPr algn="just"/>
            <a:endParaRPr lang="en-US" altLang="zh-CN" sz="2800" b="1" dirty="0" smtClean="0">
              <a:solidFill>
                <a:srgbClr val="AB971D"/>
              </a:solidFill>
            </a:endParaRPr>
          </a:p>
          <a:p>
            <a:pPr marL="342900" indent="-342900" algn="just">
              <a:buFontTx/>
              <a:buChar char="-"/>
            </a:pPr>
            <a:r>
              <a:rPr lang="zh-CN" altLang="en-US" sz="2400" b="1" dirty="0" smtClean="0">
                <a:solidFill>
                  <a:prstClr val="black"/>
                </a:solidFill>
              </a:rPr>
              <a:t>有利</a:t>
            </a:r>
            <a:r>
              <a:rPr lang="zh-CN" altLang="en-US" sz="2400" b="1" dirty="0">
                <a:solidFill>
                  <a:prstClr val="black"/>
                </a:solidFill>
              </a:rPr>
              <a:t>的</a:t>
            </a:r>
            <a:r>
              <a:rPr lang="zh-CN" altLang="en-US" sz="2400" b="1" dirty="0" smtClean="0">
                <a:solidFill>
                  <a:prstClr val="black"/>
                </a:solidFill>
              </a:rPr>
              <a:t>边区地理位置</a:t>
            </a:r>
            <a:endParaRPr lang="en-US" altLang="zh-CN" sz="2400" b="1" dirty="0" smtClean="0">
              <a:solidFill>
                <a:prstClr val="black"/>
              </a:solidFill>
            </a:endParaRPr>
          </a:p>
          <a:p>
            <a:pPr algn="just"/>
            <a:r>
              <a:rPr lang="zh-CN" altLang="en-US" sz="2000" b="1" dirty="0" smtClean="0">
                <a:solidFill>
                  <a:prstClr val="black"/>
                </a:solidFill>
              </a:rPr>
              <a:t>销市场， 供应商和生意搭档里很近</a:t>
            </a:r>
            <a:endParaRPr lang="en-US" altLang="zh-CN" sz="2000" b="1" dirty="0" smtClean="0">
              <a:solidFill>
                <a:prstClr val="black"/>
              </a:solidFill>
            </a:endParaRPr>
          </a:p>
          <a:p>
            <a:pPr algn="just"/>
            <a:endParaRPr lang="en-US" altLang="zh-CN" sz="2000" b="1" dirty="0" smtClean="0">
              <a:solidFill>
                <a:prstClr val="black"/>
              </a:solidFill>
            </a:endParaRPr>
          </a:p>
          <a:p>
            <a:pPr marL="342900" indent="-342900" algn="just">
              <a:buFontTx/>
              <a:buChar char="-"/>
            </a:pPr>
            <a:r>
              <a:rPr lang="zh-CN" altLang="en-US" sz="2400" b="1" dirty="0" smtClean="0">
                <a:solidFill>
                  <a:prstClr val="black"/>
                </a:solidFill>
              </a:rPr>
              <a:t>发达市场</a:t>
            </a:r>
            <a:endParaRPr lang="en-US" altLang="zh-CN" sz="2400" b="1" dirty="0" smtClean="0">
              <a:solidFill>
                <a:prstClr val="black"/>
              </a:solidFill>
            </a:endParaRPr>
          </a:p>
          <a:p>
            <a:pPr algn="just"/>
            <a:r>
              <a:rPr lang="zh-CN" altLang="en-US" sz="2000" b="1" dirty="0">
                <a:solidFill>
                  <a:prstClr val="black"/>
                </a:solidFill>
              </a:rPr>
              <a:t>多元</a:t>
            </a:r>
            <a:r>
              <a:rPr lang="zh-CN" altLang="en-US" sz="2000" b="1" dirty="0" smtClean="0">
                <a:solidFill>
                  <a:prstClr val="black"/>
                </a:solidFill>
              </a:rPr>
              <a:t>经济，好多工业企业 </a:t>
            </a:r>
            <a:r>
              <a:rPr lang="en-US" altLang="zh-CN" sz="2000" b="1" dirty="0" smtClean="0">
                <a:solidFill>
                  <a:prstClr val="black"/>
                </a:solidFill>
              </a:rPr>
              <a:t>– </a:t>
            </a:r>
            <a:r>
              <a:rPr lang="zh-CN" altLang="en-US" sz="2000" b="1" dirty="0" smtClean="0">
                <a:solidFill>
                  <a:prstClr val="black"/>
                </a:solidFill>
              </a:rPr>
              <a:t>潜在的供应商</a:t>
            </a:r>
            <a:endParaRPr lang="en-US" altLang="zh-CN" sz="2000" b="1" dirty="0" smtClean="0">
              <a:solidFill>
                <a:prstClr val="black"/>
              </a:solidFill>
            </a:endParaRPr>
          </a:p>
          <a:p>
            <a:pPr algn="just"/>
            <a:endParaRPr lang="en-US" altLang="zh-CN" sz="2000" b="1" dirty="0">
              <a:solidFill>
                <a:prstClr val="black"/>
              </a:solidFill>
            </a:endParaRPr>
          </a:p>
          <a:p>
            <a:pPr marL="342900" indent="-342900" algn="just">
              <a:buFontTx/>
              <a:buChar char="-"/>
            </a:pPr>
            <a:r>
              <a:rPr lang="zh-CN" altLang="en-US" sz="2400" b="1" dirty="0" smtClean="0">
                <a:solidFill>
                  <a:prstClr val="black"/>
                </a:solidFill>
              </a:rPr>
              <a:t>熟练员工可达性</a:t>
            </a:r>
            <a:endParaRPr lang="en-US" altLang="zh-CN" sz="2400" b="1" dirty="0" smtClean="0">
              <a:solidFill>
                <a:prstClr val="black"/>
              </a:solidFill>
            </a:endParaRPr>
          </a:p>
          <a:p>
            <a:pPr algn="just"/>
            <a:r>
              <a:rPr lang="zh-CN" altLang="en-US" sz="2000" b="1" dirty="0">
                <a:solidFill>
                  <a:prstClr val="black"/>
                </a:solidFill>
              </a:rPr>
              <a:t>劳动</a:t>
            </a:r>
            <a:r>
              <a:rPr lang="zh-CN" altLang="en-US" sz="2000" b="1" dirty="0" smtClean="0">
                <a:solidFill>
                  <a:prstClr val="black"/>
                </a:solidFill>
              </a:rPr>
              <a:t>人口，好多大学， 低廉的工资</a:t>
            </a:r>
            <a:endParaRPr lang="en-US" altLang="zh-CN" sz="2000" b="1" dirty="0" smtClean="0">
              <a:solidFill>
                <a:prstClr val="black"/>
              </a:solidFill>
            </a:endParaRPr>
          </a:p>
          <a:p>
            <a:pPr algn="just"/>
            <a:endParaRPr lang="en-US" altLang="zh-CN" sz="2400" b="1" dirty="0">
              <a:solidFill>
                <a:prstClr val="black"/>
              </a:solidFill>
            </a:endParaRPr>
          </a:p>
          <a:p>
            <a:pPr algn="just"/>
            <a:r>
              <a:rPr lang="zh-CN" altLang="en-US" sz="2400" b="1" dirty="0">
                <a:solidFill>
                  <a:prstClr val="black"/>
                </a:solidFill>
              </a:rPr>
              <a:t>现代投资基础设施 </a:t>
            </a:r>
            <a:endParaRPr lang="en-US" altLang="zh-CN" sz="2400" b="1" dirty="0" smtClean="0">
              <a:solidFill>
                <a:prstClr val="black"/>
              </a:solidFill>
            </a:endParaRPr>
          </a:p>
          <a:p>
            <a:pPr algn="just"/>
            <a:r>
              <a:rPr lang="zh-CN" altLang="en-US" sz="2000" b="1" dirty="0" smtClean="0">
                <a:solidFill>
                  <a:prstClr val="black"/>
                </a:solidFill>
              </a:rPr>
              <a:t>多数公园，产业园区</a:t>
            </a:r>
            <a:endParaRPr lang="en-US" altLang="zh-CN" sz="2000" b="1" dirty="0" smtClean="0">
              <a:solidFill>
                <a:prstClr val="black"/>
              </a:solidFill>
            </a:endParaRPr>
          </a:p>
          <a:p>
            <a:pPr algn="just"/>
            <a:endParaRPr lang="en-US" altLang="zh-CN" sz="2000" b="1" dirty="0">
              <a:solidFill>
                <a:prstClr val="black"/>
              </a:solidFill>
            </a:endParaRPr>
          </a:p>
          <a:p>
            <a:pPr algn="just"/>
            <a:r>
              <a:rPr lang="zh-CN" altLang="en-US" sz="2400" b="1" dirty="0" smtClean="0">
                <a:solidFill>
                  <a:prstClr val="black"/>
                </a:solidFill>
              </a:rPr>
              <a:t>政府帮助</a:t>
            </a:r>
            <a:endParaRPr lang="en-US" altLang="zh-CN" sz="2400" b="1" dirty="0" smtClean="0">
              <a:solidFill>
                <a:prstClr val="black"/>
              </a:solidFill>
            </a:endParaRPr>
          </a:p>
          <a:p>
            <a:pPr algn="just"/>
            <a:r>
              <a:rPr lang="zh-CN" altLang="en-US" sz="2000" b="1" dirty="0">
                <a:solidFill>
                  <a:prstClr val="black"/>
                </a:solidFill>
              </a:rPr>
              <a:t>捐税</a:t>
            </a:r>
            <a:r>
              <a:rPr lang="zh-CN" altLang="en-US" sz="2000" b="1" dirty="0" smtClean="0">
                <a:solidFill>
                  <a:prstClr val="black"/>
                </a:solidFill>
              </a:rPr>
              <a:t>优惠为了投资者，跟政府沟通</a:t>
            </a:r>
            <a:endParaRPr lang="en-US" altLang="zh-CN" sz="2000" b="1" dirty="0" smtClean="0">
              <a:solidFill>
                <a:prstClr val="black"/>
              </a:solidFill>
            </a:endParaRPr>
          </a:p>
          <a:p>
            <a:pPr algn="just"/>
            <a:endParaRPr lang="zh-CN" altLang="en-US" sz="2000" b="1" dirty="0">
              <a:solidFill>
                <a:prstClr val="black"/>
              </a:solidFill>
            </a:endParaRPr>
          </a:p>
        </p:txBody>
      </p:sp>
    </p:spTree>
    <p:extLst>
      <p:ext uri="{BB962C8B-B14F-4D97-AF65-F5344CB8AC3E}">
        <p14:creationId xmlns:p14="http://schemas.microsoft.com/office/powerpoint/2010/main" val="1398295717"/>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1906</TotalTime>
  <Words>1303</Words>
  <Application>Microsoft Office PowerPoint</Application>
  <PresentationFormat>On-screen Show (4:3)</PresentationFormat>
  <Paragraphs>320</Paragraphs>
  <Slides>30</Slides>
  <Notes>1</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Коченкова Ирина Викторовна</dc:creator>
  <cp:lastModifiedBy>acer</cp:lastModifiedBy>
  <cp:revision>158</cp:revision>
  <dcterms:created xsi:type="dcterms:W3CDTF">2015-09-10T15:28:25Z</dcterms:created>
  <dcterms:modified xsi:type="dcterms:W3CDTF">2015-09-22T01:39:57Z</dcterms:modified>
</cp:coreProperties>
</file>